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0"/>
  </p:notesMasterIdLst>
  <p:sldIdLst>
    <p:sldId id="256" r:id="rId3"/>
    <p:sldId id="686" r:id="rId4"/>
    <p:sldId id="831" r:id="rId5"/>
    <p:sldId id="832" r:id="rId6"/>
    <p:sldId id="833" r:id="rId7"/>
    <p:sldId id="834" r:id="rId8"/>
    <p:sldId id="835" r:id="rId9"/>
    <p:sldId id="836" r:id="rId10"/>
    <p:sldId id="837" r:id="rId11"/>
    <p:sldId id="838" r:id="rId12"/>
    <p:sldId id="846" r:id="rId13"/>
    <p:sldId id="849" r:id="rId14"/>
    <p:sldId id="850" r:id="rId15"/>
    <p:sldId id="862" r:id="rId16"/>
    <p:sldId id="851" r:id="rId17"/>
    <p:sldId id="852" r:id="rId18"/>
    <p:sldId id="860" r:id="rId19"/>
    <p:sldId id="853" r:id="rId20"/>
    <p:sldId id="854" r:id="rId21"/>
    <p:sldId id="855" r:id="rId22"/>
    <p:sldId id="857" r:id="rId23"/>
    <p:sldId id="858" r:id="rId24"/>
    <p:sldId id="859" r:id="rId25"/>
    <p:sldId id="848" r:id="rId26"/>
    <p:sldId id="753" r:id="rId27"/>
    <p:sldId id="861" r:id="rId28"/>
    <p:sldId id="791" r:id="rId29"/>
    <p:sldId id="790" r:id="rId30"/>
    <p:sldId id="794" r:id="rId31"/>
    <p:sldId id="847" r:id="rId32"/>
    <p:sldId id="646" r:id="rId33"/>
    <p:sldId id="257" r:id="rId34"/>
    <p:sldId id="564" r:id="rId35"/>
    <p:sldId id="565" r:id="rId36"/>
    <p:sldId id="703" r:id="rId37"/>
    <p:sldId id="628" r:id="rId38"/>
    <p:sldId id="704" r:id="rId39"/>
    <p:sldId id="844" r:id="rId40"/>
    <p:sldId id="839" r:id="rId41"/>
    <p:sldId id="840" r:id="rId42"/>
    <p:sldId id="843" r:id="rId43"/>
    <p:sldId id="803" r:id="rId44"/>
    <p:sldId id="845" r:id="rId45"/>
    <p:sldId id="802" r:id="rId46"/>
    <p:sldId id="841" r:id="rId47"/>
    <p:sldId id="714" r:id="rId48"/>
    <p:sldId id="71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1C95CD"/>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150" d="100"/>
          <a:sy n="150" d="100"/>
        </p:scale>
        <p:origin x="360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case, the details of the neural network can be adjusted for the modeling task at hand, but all the neural networks (define) I will present today take insolation, temperature, and specific humidity or water vapor concentration, and surface enthalpy fluxes as inputs. They then output </a:t>
            </a:r>
            <a:r>
              <a:rPr lang="en-US" dirty="0" err="1"/>
              <a:t>subgrid</a:t>
            </a:r>
            <a:r>
              <a:rPr lang="en-US" dirty="0"/>
              <a:t>-scale thermodynamics fluxes, which is how unresolved clouds and turbulence redistribute heat and water vapor in the vertical, as well as radiative fluxes at the surface and the top of the atmosphere.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231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movie showing the performance of such a NN at emulating </a:t>
            </a:r>
            <a:r>
              <a:rPr lang="en-US" dirty="0" err="1"/>
              <a:t>subgrid</a:t>
            </a:r>
            <a:r>
              <a:rPr lang="en-US" dirty="0"/>
              <a:t>-scale thermodynamics from a super-parametrized climate simulation with Earth-like boundary conditions, with the ground truth we are trying to emulate at the top, the NN prediction at the bottom, convective moistening on the left and convective heating on the right. We can see that it does extremely well given the complexity of the task at hand.</a:t>
            </a:r>
          </a:p>
          <a:p>
            <a:endParaRPr lang="en-US" dirty="0"/>
          </a:p>
          <a:p>
            <a:r>
              <a:rPr lang="en-US" dirty="0"/>
              <a:t>3 problems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11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movie showing the performance of such a NN at emulating </a:t>
            </a:r>
            <a:r>
              <a:rPr lang="en-US" dirty="0" err="1"/>
              <a:t>subgrid</a:t>
            </a:r>
            <a:r>
              <a:rPr lang="en-US" dirty="0"/>
              <a:t>-scale thermodynamics from a super-parametrized climate simulation with Earth-like boundary conditions, with the ground truth we are trying to emulate at the top, the NN prediction at the bottom, convective moistening on the left and convective heating on the right. We can see that it does extremely well given the complexity of the task at hand.</a:t>
            </a:r>
          </a:p>
          <a:p>
            <a:endParaRPr lang="en-US" dirty="0"/>
          </a:p>
          <a:p>
            <a:r>
              <a:rPr lang="en-US" dirty="0"/>
              <a:t>3 problems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788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46</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47</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2899271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Vanishing gradient = </a:t>
            </a:r>
            <a:r>
              <a:rPr lang="en-US" dirty="0" err="1"/>
              <a:t>Graident</a:t>
            </a:r>
            <a:r>
              <a:rPr lang="en-US" dirty="0"/>
              <a:t> </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1975878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Atmospheric convection is the atmospheric motion driven by air density differences, often from the sun heating the surface resulting in less dense air that then ascends, which is exactly what is happening in this storm during the North American Monsoon. As convection form clouds that interact with radiation [BREAK] and interact with storms that transport heat, water, and tracers such as dust, atmospheric convection is responsible for fast vertical energy transfer between the surface, the atmosphere and space.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70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their major importance for vertical energy transfer, we would like to resolve the effect of convection and clouds on the climate in our models because they are a major constraint on climate sensitivity. Unfortunately, models fail at representing these effects because most climate models use a coarse-grid with empirical models of clouds, which distorts the multi-scale interaction between climate, convection, and clouds. This leads to large uncertainties and explain why for a given emission scenario, the representation of clouds remain the primary source of uncertainty in our long-term climate projections, which is the first motivation for this talk.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344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motivation is that thanks to computational advances, we are now able to run global simulations with a grid fine enough to explicitly simulate deep cloud systems. However, because of computational limits, we are only able to run such simulations for a short period of time, for instance 1 year, which pales in contrast to the hundred year simulations we need for long-term climate predictions.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355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parallel to the development of global cloud-resolving models, progress in stochastic optimization &amp; computational capabilities has improved machine learning algorithms- And in this talk, ML generally describes algorithms that learn to perform a task from data without being explicitly programmed for that task. So recent computational progress has *improved* ML algorithms to the point where they can be trained on these high-resolution simulations to accurately mimic the effect of deep cloud systems on climate. This requires a bit of context [switch]</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23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research, I mostly rely on climate simulations that use the super-parametrized community atmospheric model, where the multi-scale nature of atmospheric thermodynamics is explicitly represented via the combination of (on the left) an exterior model almost identical to a traditional global climate model, and (on the right) an interior model, which is an expensive cloud-resolving model explicitly representing the response of convection and fine-scale turbulence to given large-scale thermodynamic conditions. The role of the neural network is to emulate and replace the interior model, which can make the climate model up to a hundred times faster with minimal accuracy trade-off.</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230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11/17/2022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FEA415F3-A1E6-4584-B621-276122F46196}" type="datetimeFigureOut">
              <a:rPr lang="en-US" smtClean="0"/>
              <a:pPr/>
              <a:t>11/17/2022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13719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1825625"/>
            <a:ext cx="12192000" cy="4351338"/>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FEA415F3-A1E6-4584-B621-276122F46196}" type="datetimeFigureOut">
              <a:rPr lang="en-US" smtClean="0"/>
              <a:pPr/>
              <a:t>11/17/2022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1052828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A415F3-A1E6-4584-B621-276122F46196}"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737717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A415F3-A1E6-4584-B621-276122F46196}"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124860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A415F3-A1E6-4584-B621-276122F46196}" type="datetimeFigureOut">
              <a:rPr lang="en-US" smtClean="0"/>
              <a:t>11/17/2022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293716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A415F3-A1E6-4584-B621-276122F46196}" type="datetimeFigureOut">
              <a:rPr lang="en-US" smtClean="0"/>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874795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A415F3-A1E6-4584-B621-276122F46196}" type="datetimeFigureOut">
              <a:rPr lang="en-US" smtClean="0"/>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368048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415F3-A1E6-4584-B621-276122F46196}"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22741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11/17/2022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415F3-A1E6-4584-B621-276122F46196}"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6850028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415F3-A1E6-4584-B621-276122F46196}"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08660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415F3-A1E6-4584-B621-276122F46196}"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736614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WHT-REGULAR">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9" y="4675"/>
            <a:ext cx="2207917" cy="943994"/>
          </a:xfrm>
          <a:prstGeom prst="rect">
            <a:avLst/>
          </a:prstGeom>
        </p:spPr>
      </p:pic>
      <p:cxnSp>
        <p:nvCxnSpPr>
          <p:cNvPr id="21" name="Conector recto 20"/>
          <p:cNvCxnSpPr/>
          <p:nvPr userDrawn="1"/>
        </p:nvCxnSpPr>
        <p:spPr>
          <a:xfrm>
            <a:off x="1426464" y="6639525"/>
            <a:ext cx="9992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Marcador de número de diapositiva 6"/>
          <p:cNvSpPr>
            <a:spLocks noGrp="1"/>
          </p:cNvSpPr>
          <p:nvPr>
            <p:ph type="sldNum" sz="quarter" idx="4"/>
          </p:nvPr>
        </p:nvSpPr>
        <p:spPr>
          <a:xfrm>
            <a:off x="11241740" y="6456962"/>
            <a:ext cx="803435" cy="365125"/>
          </a:xfrm>
          <a:prstGeom prst="rect">
            <a:avLst/>
          </a:prstGeom>
        </p:spPr>
        <p:txBody>
          <a:bodyPr vert="horz" lIns="91440" tIns="45720" rIns="91440" bIns="45720" rtlCol="0" anchor="ctr"/>
          <a:lstStyle>
            <a:lvl1pPr algn="r">
              <a:defRPr sz="1400" b="1">
                <a:solidFill>
                  <a:schemeClr val="tx1"/>
                </a:solidFill>
                <a:latin typeface="Helvetica" charset="0"/>
                <a:ea typeface="Helvetica" charset="0"/>
                <a:cs typeface="Helvetica" charset="0"/>
              </a:defRPr>
            </a:lvl1pPr>
          </a:lstStyle>
          <a:p>
            <a:fld id="{E98A143F-735C-4F47-923A-91888DE18951}" type="slidenum">
              <a:rPr lang="es-ES_tradnl" smtClean="0"/>
              <a:pPr/>
              <a:t>‹#›</a:t>
            </a:fld>
            <a:endParaRPr lang="es-ES_tradnl" dirty="0"/>
          </a:p>
        </p:txBody>
      </p:sp>
      <p:sp>
        <p:nvSpPr>
          <p:cNvPr id="14" name="Forma libre 13"/>
          <p:cNvSpPr/>
          <p:nvPr userDrawn="1"/>
        </p:nvSpPr>
        <p:spPr>
          <a:xfrm>
            <a:off x="2382919" y="237727"/>
            <a:ext cx="9828000" cy="616713"/>
          </a:xfrm>
          <a:custGeom>
            <a:avLst/>
            <a:gdLst>
              <a:gd name="connsiteX0" fmla="*/ 167440 w 10082924"/>
              <a:gd name="connsiteY0" fmla="*/ 0 h 334881"/>
              <a:gd name="connsiteX1" fmla="*/ 168193 w 10082924"/>
              <a:gd name="connsiteY1" fmla="*/ 152 h 334881"/>
              <a:gd name="connsiteX2" fmla="*/ 168193 w 10082924"/>
              <a:gd name="connsiteY2" fmla="*/ 1 h 334881"/>
              <a:gd name="connsiteX3" fmla="*/ 10082924 w 10082924"/>
              <a:gd name="connsiteY3" fmla="*/ 1 h 334881"/>
              <a:gd name="connsiteX4" fmla="*/ 10082924 w 10082924"/>
              <a:gd name="connsiteY4" fmla="*/ 334881 h 334881"/>
              <a:gd name="connsiteX5" fmla="*/ 168193 w 10082924"/>
              <a:gd name="connsiteY5" fmla="*/ 334881 h 334881"/>
              <a:gd name="connsiteX6" fmla="*/ 168193 w 10082924"/>
              <a:gd name="connsiteY6" fmla="*/ 334728 h 334881"/>
              <a:gd name="connsiteX7" fmla="*/ 167440 w 10082924"/>
              <a:gd name="connsiteY7" fmla="*/ 334880 h 334881"/>
              <a:gd name="connsiteX8" fmla="*/ 0 w 10082924"/>
              <a:gd name="connsiteY8" fmla="*/ 167440 h 334881"/>
              <a:gd name="connsiteX9" fmla="*/ 167440 w 10082924"/>
              <a:gd name="connsiteY9" fmla="*/ 0 h 33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82924" h="334881">
                <a:moveTo>
                  <a:pt x="167440" y="0"/>
                </a:moveTo>
                <a:lnTo>
                  <a:pt x="168193" y="152"/>
                </a:lnTo>
                <a:lnTo>
                  <a:pt x="168193" y="1"/>
                </a:lnTo>
                <a:lnTo>
                  <a:pt x="10082924" y="1"/>
                </a:lnTo>
                <a:lnTo>
                  <a:pt x="10082924" y="334881"/>
                </a:lnTo>
                <a:lnTo>
                  <a:pt x="168193" y="334881"/>
                </a:lnTo>
                <a:lnTo>
                  <a:pt x="168193" y="334728"/>
                </a:lnTo>
                <a:lnTo>
                  <a:pt x="167440" y="334880"/>
                </a:lnTo>
                <a:cubicBezTo>
                  <a:pt x="74965" y="334880"/>
                  <a:pt x="0" y="259915"/>
                  <a:pt x="0" y="167440"/>
                </a:cubicBezTo>
                <a:cubicBezTo>
                  <a:pt x="0" y="74965"/>
                  <a:pt x="74965" y="0"/>
                  <a:pt x="16744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2" name="Titel 1">
            <a:extLst>
              <a:ext uri="{FF2B5EF4-FFF2-40B4-BE49-F238E27FC236}">
                <a16:creationId xmlns:a16="http://schemas.microsoft.com/office/drawing/2014/main" id="{57C4C1F7-8F0D-4480-9556-5F28789C6FE7}"/>
              </a:ext>
            </a:extLst>
          </p:cNvPr>
          <p:cNvSpPr>
            <a:spLocks noGrp="1"/>
          </p:cNvSpPr>
          <p:nvPr>
            <p:ph type="title"/>
          </p:nvPr>
        </p:nvSpPr>
        <p:spPr>
          <a:xfrm>
            <a:off x="2613600" y="237600"/>
            <a:ext cx="9579600" cy="615600"/>
          </a:xfrm>
          <a:prstGeom prst="rect">
            <a:avLst/>
          </a:prstGeom>
        </p:spPr>
        <p:txBody>
          <a:bodyPr anchor="ctr" anchorCtr="0"/>
          <a:lstStyle>
            <a:lvl1pPr>
              <a:defRPr sz="2400" b="1">
                <a:latin typeface="Helvetica" panose="020B0604020202020204" pitchFamily="34" charset="0"/>
                <a:cs typeface="Helvetica" panose="020B0604020202020204" pitchFamily="34" charset="0"/>
              </a:defRPr>
            </a:lvl1pPr>
          </a:lstStyle>
          <a:p>
            <a:r>
              <a:rPr lang="de-DE" dirty="0"/>
              <a:t>Mastertitelformat bearbeiten</a:t>
            </a:r>
          </a:p>
        </p:txBody>
      </p:sp>
      <p:sp>
        <p:nvSpPr>
          <p:cNvPr id="15" name="Textplatzhalter 10">
            <a:extLst>
              <a:ext uri="{FF2B5EF4-FFF2-40B4-BE49-F238E27FC236}">
                <a16:creationId xmlns:a16="http://schemas.microsoft.com/office/drawing/2014/main" id="{8C30928F-BA66-4103-96C1-A4E06A93A199}"/>
              </a:ext>
            </a:extLst>
          </p:cNvPr>
          <p:cNvSpPr>
            <a:spLocks noGrp="1"/>
          </p:cNvSpPr>
          <p:nvPr>
            <p:ph type="body" sz="quarter" idx="12" hasCustomPrompt="1"/>
          </p:nvPr>
        </p:nvSpPr>
        <p:spPr>
          <a:xfrm>
            <a:off x="630058" y="1129013"/>
            <a:ext cx="11221200" cy="5073663"/>
          </a:xfrm>
          <a:prstGeom prst="rect">
            <a:avLst/>
          </a:prstGeom>
        </p:spPr>
        <p:txBody>
          <a:bodyPr/>
          <a:lstStyle>
            <a:lvl1pPr>
              <a:lnSpc>
                <a:spcPct val="100000"/>
              </a:lnSpc>
              <a:spcBef>
                <a:spcPts val="0"/>
              </a:spcBef>
              <a:spcAft>
                <a:spcPts val="600"/>
              </a:spcAft>
              <a:defRPr sz="1800">
                <a:latin typeface="Helvetica" panose="020B0604020202020204" pitchFamily="34" charset="0"/>
                <a:cs typeface="Helvetica" panose="020B0604020202020204" pitchFamily="34" charset="0"/>
              </a:defRPr>
            </a:lvl1pPr>
            <a:lvl2pPr>
              <a:lnSpc>
                <a:spcPct val="100000"/>
              </a:lnSpc>
              <a:spcBef>
                <a:spcPts val="0"/>
              </a:spcBef>
              <a:spcAft>
                <a:spcPts val="600"/>
              </a:spcAft>
              <a:defRPr sz="1600">
                <a:latin typeface="Helvetica" panose="020B0604020202020204" pitchFamily="34" charset="0"/>
                <a:cs typeface="Helvetica" panose="020B0604020202020204" pitchFamily="34" charset="0"/>
              </a:defRPr>
            </a:lvl2pPr>
            <a:lvl3pPr>
              <a:lnSpc>
                <a:spcPct val="100000"/>
              </a:lnSpc>
              <a:spcBef>
                <a:spcPts val="0"/>
              </a:spcBef>
              <a:spcAft>
                <a:spcPts val="600"/>
              </a:spcAft>
              <a:defRPr sz="1400">
                <a:latin typeface="Helvetica" panose="020B0604020202020204" pitchFamily="34" charset="0"/>
                <a:cs typeface="Helvetica" panose="020B0604020202020204" pitchFamily="34" charset="0"/>
              </a:defRPr>
            </a:lvl3pPr>
            <a:lvl4pPr>
              <a:lnSpc>
                <a:spcPct val="100000"/>
              </a:lnSpc>
              <a:spcBef>
                <a:spcPts val="0"/>
              </a:spcBef>
              <a:spcAft>
                <a:spcPts val="600"/>
              </a:spcAft>
              <a:defRPr sz="1200">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noProof="0" dirty="0"/>
              <a:t>Click here to insert text</a:t>
            </a:r>
          </a:p>
          <a:p>
            <a:pPr lvl="1"/>
            <a:r>
              <a:rPr lang="en-US" noProof="0" dirty="0"/>
              <a:t>Second Level</a:t>
            </a:r>
          </a:p>
          <a:p>
            <a:pPr lvl="2"/>
            <a:r>
              <a:rPr lang="en-US" noProof="0" dirty="0"/>
              <a:t>Third Level</a:t>
            </a:r>
          </a:p>
          <a:p>
            <a:pPr lvl="3"/>
            <a:r>
              <a:rPr lang="en-US" noProof="0" dirty="0"/>
              <a:t>Fourth Level</a:t>
            </a:r>
          </a:p>
        </p:txBody>
      </p:sp>
      <p:pic>
        <p:nvPicPr>
          <p:cNvPr id="13" name="Grafik 10" descr="dlr_signet.png">
            <a:extLst>
              <a:ext uri="{FF2B5EF4-FFF2-40B4-BE49-F238E27FC236}">
                <a16:creationId xmlns:a16="http://schemas.microsoft.com/office/drawing/2014/main" id="{BDCC20F6-129E-4436-BE7D-51A14F55CCC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8682" y="6310912"/>
            <a:ext cx="6191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22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CK COVER">
    <p:bg>
      <p:bgPr>
        <a:solidFill>
          <a:schemeClr val="bg2"/>
        </a:solidFill>
        <a:effectLst/>
      </p:bgPr>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8377" y="525958"/>
            <a:ext cx="2798312" cy="2102672"/>
          </a:xfrm>
          <a:prstGeom prst="rect">
            <a:avLst/>
          </a:prstGeom>
        </p:spPr>
      </p:pic>
      <p:cxnSp>
        <p:nvCxnSpPr>
          <p:cNvPr id="9" name="Conector recto 8"/>
          <p:cNvCxnSpPr/>
          <p:nvPr userDrawn="1"/>
        </p:nvCxnSpPr>
        <p:spPr>
          <a:xfrm>
            <a:off x="2690070" y="2630210"/>
            <a:ext cx="681186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638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11/17/2022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5,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1325563"/>
            <a:ext cx="12192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415F3-A1E6-4584-B621-276122F46196}" type="datetimeFigureOut">
              <a:rPr lang="en-US" smtClean="0"/>
              <a:t>11/17/2022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86A01-FA10-4E06-92C7-92734750F4C6}" type="slidenum">
              <a:rPr lang="en-US" smtClean="0"/>
              <a:t>‹#›</a:t>
            </a:fld>
            <a:endParaRPr lang="en-US"/>
          </a:p>
        </p:txBody>
      </p:sp>
    </p:spTree>
    <p:extLst>
      <p:ext uri="{BB962C8B-B14F-4D97-AF65-F5344CB8AC3E}">
        <p14:creationId xmlns:p14="http://schemas.microsoft.com/office/powerpoint/2010/main" val="33764827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1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14.xm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video" Target="../media/media1.mp4"/><Relationship Id="rId7" Type="http://schemas.openxmlformats.org/officeDocument/2006/relationships/image" Target="../media/image54.png"/><Relationship Id="rId12" Type="http://schemas.openxmlformats.org/officeDocument/2006/relationships/image" Target="../media/image57.png"/><Relationship Id="rId2" Type="http://schemas.microsoft.com/office/2007/relationships/media" Target="../media/media1.mp4"/><Relationship Id="rId1" Type="http://schemas.openxmlformats.org/officeDocument/2006/relationships/tags" Target="../tags/tag16.xml"/><Relationship Id="rId6" Type="http://schemas.openxmlformats.org/officeDocument/2006/relationships/image" Target="../media/image53.jpg"/><Relationship Id="rId11" Type="http://schemas.openxmlformats.org/officeDocument/2006/relationships/image" Target="../media/image48.png"/><Relationship Id="rId5" Type="http://schemas.openxmlformats.org/officeDocument/2006/relationships/notesSlide" Target="../notesSlides/notesSlide10.xml"/><Relationship Id="rId10" Type="http://schemas.openxmlformats.org/officeDocument/2006/relationships/image" Target="../media/image56.png"/><Relationship Id="rId4" Type="http://schemas.openxmlformats.org/officeDocument/2006/relationships/slideLayout" Target="../slideLayouts/slideLayout18.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8.xml"/><Relationship Id="rId1" Type="http://schemas.openxmlformats.org/officeDocument/2006/relationships/tags" Target="../tags/tag17.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5.xml"/><Relationship Id="rId7" Type="http://schemas.openxmlformats.org/officeDocument/2006/relationships/image" Target="../media/image1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slideLayout" Target="../slideLayouts/slideLayout6.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5,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Mooers et al. (2021)</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2" y="5077545"/>
            <a:ext cx="12192000" cy="1015663"/>
          </a:xfrm>
          <a:prstGeom prst="rect">
            <a:avLst/>
          </a:prstGeom>
          <a:noFill/>
        </p:spPr>
        <p:txBody>
          <a:bodyPr wrap="square" rtlCol="0">
            <a:spAutoFit/>
          </a:bodyPr>
          <a:lstStyle/>
          <a:p>
            <a:pPr algn="ctr"/>
            <a:r>
              <a:rPr lang="en-US" sz="3000" dirty="0"/>
              <a:t>How can we emulate complex, nonlinear, high-dimensional </a:t>
            </a:r>
            <a:br>
              <a:rPr lang="en-US" sz="3000" dirty="0"/>
            </a:br>
            <a:r>
              <a:rPr lang="en-US" sz="3000" dirty="0"/>
              <a:t>environmental processes with machine learning?</a:t>
            </a:r>
          </a:p>
        </p:txBody>
      </p:sp>
      <p:pic>
        <p:nvPicPr>
          <p:cNvPr id="5" name="Picture 4">
            <a:extLst>
              <a:ext uri="{FF2B5EF4-FFF2-40B4-BE49-F238E27FC236}">
                <a16:creationId xmlns:a16="http://schemas.microsoft.com/office/drawing/2014/main" id="{9805521E-0C54-40DB-A4B8-AE13737D4C1D}"/>
              </a:ext>
            </a:extLst>
          </p:cNvPr>
          <p:cNvPicPr>
            <a:picLocks noChangeAspect="1"/>
          </p:cNvPicPr>
          <p:nvPr/>
        </p:nvPicPr>
        <p:blipFill>
          <a:blip r:embed="rId5"/>
          <a:stretch>
            <a:fillRect/>
          </a:stretch>
        </p:blipFill>
        <p:spPr>
          <a:xfrm>
            <a:off x="0" y="1018798"/>
            <a:ext cx="12192000" cy="3635987"/>
          </a:xfrm>
          <a:prstGeom prst="rect">
            <a:avLst/>
          </a:prstGeom>
        </p:spPr>
      </p:pic>
    </p:spTree>
    <p:extLst>
      <p:ext uri="{BB962C8B-B14F-4D97-AF65-F5344CB8AC3E}">
        <p14:creationId xmlns:p14="http://schemas.microsoft.com/office/powerpoint/2010/main" val="971605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grpSp>
        <p:nvGrpSpPr>
          <p:cNvPr id="9" name="Group 8">
            <a:extLst>
              <a:ext uri="{FF2B5EF4-FFF2-40B4-BE49-F238E27FC236}">
                <a16:creationId xmlns:a16="http://schemas.microsoft.com/office/drawing/2014/main" id="{3158AEC7-CF90-4F2E-8A34-8ED6212439A4}"/>
              </a:ext>
            </a:extLst>
          </p:cNvPr>
          <p:cNvGrpSpPr/>
          <p:nvPr/>
        </p:nvGrpSpPr>
        <p:grpSpPr>
          <a:xfrm>
            <a:off x="6319777" y="1956391"/>
            <a:ext cx="902824" cy="1733643"/>
            <a:chOff x="6319777" y="1956391"/>
            <a:chExt cx="902824" cy="1733643"/>
          </a:xfrm>
        </p:grpSpPr>
        <p:cxnSp>
          <p:nvCxnSpPr>
            <p:cNvPr id="7" name="Straight Arrow Connector 6">
              <a:extLst>
                <a:ext uri="{FF2B5EF4-FFF2-40B4-BE49-F238E27FC236}">
                  <a16:creationId xmlns:a16="http://schemas.microsoft.com/office/drawing/2014/main" id="{8AF10BFA-FB92-4C27-8244-B728E9175226}"/>
                </a:ext>
              </a:extLst>
            </p:cNvPr>
            <p:cNvCxnSpPr/>
            <p:nvPr/>
          </p:nvCxnSpPr>
          <p:spPr>
            <a:xfrm flipV="1">
              <a:off x="6794205"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9A3341-82F4-4CFD-A6D8-A621018FF556}"/>
                </a:ext>
              </a:extLst>
            </p:cNvPr>
            <p:cNvSpPr txBox="1"/>
            <p:nvPr/>
          </p:nvSpPr>
          <p:spPr>
            <a:xfrm>
              <a:off x="6319777" y="2828260"/>
              <a:ext cx="902824" cy="861774"/>
            </a:xfrm>
            <a:prstGeom prst="rect">
              <a:avLst/>
            </a:prstGeom>
            <a:noFill/>
          </p:spPr>
          <p:txBody>
            <a:bodyPr wrap="square" rtlCol="0">
              <a:spAutoFit/>
            </a:bodyPr>
            <a:lstStyle/>
            <a:p>
              <a:pPr algn="ctr"/>
              <a:r>
                <a:rPr lang="en-US" sz="5000" dirty="0"/>
                <a:t>?</a:t>
              </a:r>
            </a:p>
          </p:txBody>
        </p:sp>
      </p:grpSp>
      <p:sp>
        <p:nvSpPr>
          <p:cNvPr id="10" name="TextBox 9">
            <a:extLst>
              <a:ext uri="{FF2B5EF4-FFF2-40B4-BE49-F238E27FC236}">
                <a16:creationId xmlns:a16="http://schemas.microsoft.com/office/drawing/2014/main" id="{FE8C6955-68CF-41AC-BE21-7DC60B2E9008}"/>
              </a:ext>
            </a:extLst>
          </p:cNvPr>
          <p:cNvSpPr txBox="1"/>
          <p:nvPr/>
        </p:nvSpPr>
        <p:spPr>
          <a:xfrm>
            <a:off x="3404886" y="2828260"/>
            <a:ext cx="902824" cy="861774"/>
          </a:xfrm>
          <a:prstGeom prst="rect">
            <a:avLst/>
          </a:prstGeom>
          <a:noFill/>
        </p:spPr>
        <p:txBody>
          <a:bodyPr wrap="square" rtlCol="0">
            <a:spAutoFit/>
          </a:bodyPr>
          <a:lstStyle/>
          <a:p>
            <a:pPr algn="ctr"/>
            <a:r>
              <a:rPr lang="en-US" sz="5000" dirty="0"/>
              <a:t>?</a:t>
            </a:r>
          </a:p>
        </p:txBody>
      </p:sp>
      <p:cxnSp>
        <p:nvCxnSpPr>
          <p:cNvPr id="11" name="Straight Arrow Connector 10">
            <a:extLst>
              <a:ext uri="{FF2B5EF4-FFF2-40B4-BE49-F238E27FC236}">
                <a16:creationId xmlns:a16="http://schemas.microsoft.com/office/drawing/2014/main" id="{2CC569C2-A480-4107-85E5-5E6C25342B66}"/>
              </a:ext>
            </a:extLst>
          </p:cNvPr>
          <p:cNvCxnSpPr/>
          <p:nvPr/>
        </p:nvCxnSpPr>
        <p:spPr>
          <a:xfrm flipV="1">
            <a:off x="3844590"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87F9FCE-A22A-46EC-ADF1-3141B8FBD5B0}"/>
              </a:ext>
            </a:extLst>
          </p:cNvPr>
          <p:cNvGrpSpPr/>
          <p:nvPr/>
        </p:nvGrpSpPr>
        <p:grpSpPr>
          <a:xfrm>
            <a:off x="9234668" y="1956391"/>
            <a:ext cx="902824" cy="1733643"/>
            <a:chOff x="6319777" y="1956391"/>
            <a:chExt cx="902824" cy="1733643"/>
          </a:xfrm>
        </p:grpSpPr>
        <p:cxnSp>
          <p:nvCxnSpPr>
            <p:cNvPr id="14" name="Straight Arrow Connector 13">
              <a:extLst>
                <a:ext uri="{FF2B5EF4-FFF2-40B4-BE49-F238E27FC236}">
                  <a16:creationId xmlns:a16="http://schemas.microsoft.com/office/drawing/2014/main" id="{A2514647-F3AA-4833-81AD-A64E3872D211}"/>
                </a:ext>
              </a:extLst>
            </p:cNvPr>
            <p:cNvCxnSpPr/>
            <p:nvPr/>
          </p:nvCxnSpPr>
          <p:spPr>
            <a:xfrm flipV="1">
              <a:off x="6794205"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5ABB9F-500B-4BDB-A52C-4DB27B60FC53}"/>
                </a:ext>
              </a:extLst>
            </p:cNvPr>
            <p:cNvSpPr txBox="1"/>
            <p:nvPr/>
          </p:nvSpPr>
          <p:spPr>
            <a:xfrm>
              <a:off x="6319777" y="2828260"/>
              <a:ext cx="902824" cy="861774"/>
            </a:xfrm>
            <a:prstGeom prst="rect">
              <a:avLst/>
            </a:prstGeom>
            <a:noFill/>
          </p:spPr>
          <p:txBody>
            <a:bodyPr wrap="square" rtlCol="0">
              <a:spAutoFit/>
            </a:bodyPr>
            <a:lstStyle/>
            <a:p>
              <a:pPr algn="ctr"/>
              <a:r>
                <a:rPr lang="en-US" sz="5000" dirty="0"/>
                <a:t>?</a:t>
              </a:r>
            </a:p>
          </p:txBody>
        </p:sp>
      </p:grpSp>
      <p:grpSp>
        <p:nvGrpSpPr>
          <p:cNvPr id="16" name="Group 15">
            <a:extLst>
              <a:ext uri="{FF2B5EF4-FFF2-40B4-BE49-F238E27FC236}">
                <a16:creationId xmlns:a16="http://schemas.microsoft.com/office/drawing/2014/main" id="{7A80D803-CD89-45C6-BCA8-DD37CC43A94A}"/>
              </a:ext>
            </a:extLst>
          </p:cNvPr>
          <p:cNvGrpSpPr/>
          <p:nvPr/>
        </p:nvGrpSpPr>
        <p:grpSpPr>
          <a:xfrm>
            <a:off x="11084946" y="1956391"/>
            <a:ext cx="902824" cy="1733643"/>
            <a:chOff x="6319777" y="1956391"/>
            <a:chExt cx="902824" cy="1733643"/>
          </a:xfrm>
        </p:grpSpPr>
        <p:cxnSp>
          <p:nvCxnSpPr>
            <p:cNvPr id="17" name="Straight Arrow Connector 16">
              <a:extLst>
                <a:ext uri="{FF2B5EF4-FFF2-40B4-BE49-F238E27FC236}">
                  <a16:creationId xmlns:a16="http://schemas.microsoft.com/office/drawing/2014/main" id="{BF7CBED5-5A57-4AF4-94CB-CFB69A24AEA0}"/>
                </a:ext>
              </a:extLst>
            </p:cNvPr>
            <p:cNvCxnSpPr/>
            <p:nvPr/>
          </p:nvCxnSpPr>
          <p:spPr>
            <a:xfrm flipV="1">
              <a:off x="6794205"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6697454-0D53-470A-BAFC-D072B1DDC4B1}"/>
                </a:ext>
              </a:extLst>
            </p:cNvPr>
            <p:cNvSpPr txBox="1"/>
            <p:nvPr/>
          </p:nvSpPr>
          <p:spPr>
            <a:xfrm>
              <a:off x="6319777" y="2828260"/>
              <a:ext cx="902824" cy="861774"/>
            </a:xfrm>
            <a:prstGeom prst="rect">
              <a:avLst/>
            </a:prstGeom>
            <a:noFill/>
          </p:spPr>
          <p:txBody>
            <a:bodyPr wrap="square" rtlCol="0">
              <a:spAutoFit/>
            </a:bodyPr>
            <a:lstStyle/>
            <a:p>
              <a:pPr algn="ctr"/>
              <a:r>
                <a:rPr lang="en-US" sz="5000" dirty="0"/>
                <a:t>?</a:t>
              </a:r>
            </a:p>
          </p:txBody>
        </p:sp>
      </p:grpSp>
    </p:spTree>
    <p:extLst>
      <p:ext uri="{BB962C8B-B14F-4D97-AF65-F5344CB8AC3E}">
        <p14:creationId xmlns:p14="http://schemas.microsoft.com/office/powerpoint/2010/main" val="1854094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4" name="Picture 3" descr="Diagram&#10;&#10;Description automatically generated">
            <a:extLst>
              <a:ext uri="{FF2B5EF4-FFF2-40B4-BE49-F238E27FC236}">
                <a16:creationId xmlns:a16="http://schemas.microsoft.com/office/drawing/2014/main" id="{1D9936A0-D48C-4ECE-9F17-D6F798D8F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3104" y="1038828"/>
            <a:ext cx="7758896" cy="5819172"/>
          </a:xfrm>
          <a:prstGeom prst="rect">
            <a:avLst/>
          </a:prstGeom>
        </p:spPr>
      </p:pic>
      <p:sp>
        <p:nvSpPr>
          <p:cNvPr id="5" name="TextBox 4">
            <a:extLst>
              <a:ext uri="{FF2B5EF4-FFF2-40B4-BE49-F238E27FC236}">
                <a16:creationId xmlns:a16="http://schemas.microsoft.com/office/drawing/2014/main" id="{387F6CAB-3D53-45F0-ABD0-3C0AB0AA177D}"/>
              </a:ext>
            </a:extLst>
          </p:cNvPr>
          <p:cNvSpPr txBox="1"/>
          <p:nvPr/>
        </p:nvSpPr>
        <p:spPr>
          <a:xfrm>
            <a:off x="0" y="1038828"/>
            <a:ext cx="4907666" cy="332398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Adjusting the weights requires calculating the </a:t>
            </a:r>
            <a:r>
              <a:rPr lang="en-US" sz="3000" b="1" dirty="0"/>
              <a:t>gradient</a:t>
            </a:r>
            <a:r>
              <a:rPr lang="en-US" sz="3000" dirty="0"/>
              <a:t> of the loss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To calculate gradients, neural networks use </a:t>
            </a:r>
            <a:r>
              <a:rPr lang="en-US" sz="3000" b="1" dirty="0"/>
              <a:t>automatic differentiation</a:t>
            </a:r>
          </a:p>
        </p:txBody>
      </p:sp>
      <p:pic>
        <p:nvPicPr>
          <p:cNvPr id="20" name="Picture 19" descr="\documentclass{article}&#10;\usepackage{amsmath,xcolor}&#10;\pagestyle{empty}&#10;\begin{document}&#10;&#10;$&#10;\textcolor{white}{\mathrm{Output}=\mathrm{Top}\left[\mathrm{Hidden}\left(\mathrm{Input}\right)\right]}&#10;$&#10;&#10;\end{document}" title="IguanaTex Bitmap Display">
            <a:extLst>
              <a:ext uri="{FF2B5EF4-FFF2-40B4-BE49-F238E27FC236}">
                <a16:creationId xmlns:a16="http://schemas.microsoft.com/office/drawing/2014/main" id="{C8BECEAF-FC15-4BDF-902F-3FCBA414E1A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381" y="4820041"/>
            <a:ext cx="4568619" cy="345543"/>
          </a:xfrm>
          <a:prstGeom prst="rect">
            <a:avLst/>
          </a:prstGeom>
        </p:spPr>
      </p:pic>
      <p:pic>
        <p:nvPicPr>
          <p:cNvPr id="22" name="Picture 21" descr="\documentclass{article}&#10;\usepackage{amsmath,xcolor}&#10;\pagestyle{empty}&#10;\begin{document}&#10;&#10;$&#10;\textcolor{white}{\frac{d\mathrm{Output}}{d\mathrm{Input}}=\frac{d\mathrm{Top}}{d\mathrm{Hidden}}\frac{d\mathrm{Hidden}}{d\mathrm{Input}}}&#10;$&#10;&#10;\end{document}" title="IguanaTex Bitmap Display">
            <a:extLst>
              <a:ext uri="{FF2B5EF4-FFF2-40B4-BE49-F238E27FC236}">
                <a16:creationId xmlns:a16="http://schemas.microsoft.com/office/drawing/2014/main" id="{50E41249-D702-48B7-A22B-F1D02F682AFC}"/>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0" y="5506966"/>
            <a:ext cx="4572000" cy="612020"/>
          </a:xfrm>
          <a:prstGeom prst="rect">
            <a:avLst/>
          </a:prstGeom>
        </p:spPr>
      </p:pic>
      <p:sp>
        <p:nvSpPr>
          <p:cNvPr id="24" name="TextBox 23">
            <a:extLst>
              <a:ext uri="{FF2B5EF4-FFF2-40B4-BE49-F238E27FC236}">
                <a16:creationId xmlns:a16="http://schemas.microsoft.com/office/drawing/2014/main" id="{EB22C0D6-BCF6-4BE9-ADF9-80CEE9078E87}"/>
              </a:ext>
            </a:extLst>
          </p:cNvPr>
          <p:cNvSpPr txBox="1"/>
          <p:nvPr/>
        </p:nvSpPr>
        <p:spPr>
          <a:xfrm>
            <a:off x="0" y="6309735"/>
            <a:ext cx="4433104" cy="553998"/>
          </a:xfrm>
          <a:prstGeom prst="rect">
            <a:avLst/>
          </a:prstGeom>
          <a:noFill/>
        </p:spPr>
        <p:txBody>
          <a:bodyPr wrap="square" rtlCol="0">
            <a:spAutoFit/>
          </a:bodyPr>
          <a:lstStyle/>
          <a:p>
            <a:pPr algn="ctr"/>
            <a:r>
              <a:rPr lang="en-US" sz="3000" dirty="0"/>
              <a:t>Vanishing (0)/Exploding(∞)</a:t>
            </a:r>
          </a:p>
        </p:txBody>
      </p:sp>
    </p:spTree>
    <p:extLst>
      <p:ext uri="{BB962C8B-B14F-4D97-AF65-F5344CB8AC3E}">
        <p14:creationId xmlns:p14="http://schemas.microsoft.com/office/powerpoint/2010/main" val="28501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p:txBody>
      </p:sp>
      <p:pic>
        <p:nvPicPr>
          <p:cNvPr id="5" name="Picture 4">
            <a:extLst>
              <a:ext uri="{FF2B5EF4-FFF2-40B4-BE49-F238E27FC236}">
                <a16:creationId xmlns:a16="http://schemas.microsoft.com/office/drawing/2014/main" id="{7A97E35A-4291-43D3-BA3F-C3C0147FA385}"/>
              </a:ext>
            </a:extLst>
          </p:cNvPr>
          <p:cNvPicPr>
            <a:picLocks noChangeAspect="1"/>
          </p:cNvPicPr>
          <p:nvPr/>
        </p:nvPicPr>
        <p:blipFill>
          <a:blip r:embed="rId2"/>
          <a:stretch>
            <a:fillRect/>
          </a:stretch>
        </p:blipFill>
        <p:spPr>
          <a:xfrm>
            <a:off x="1600557" y="2692733"/>
            <a:ext cx="8990881" cy="4165267"/>
          </a:xfrm>
          <a:prstGeom prst="rect">
            <a:avLst/>
          </a:prstGeom>
        </p:spPr>
      </p:pic>
    </p:spTree>
    <p:extLst>
      <p:ext uri="{BB962C8B-B14F-4D97-AF65-F5344CB8AC3E}">
        <p14:creationId xmlns:p14="http://schemas.microsoft.com/office/powerpoint/2010/main" val="409897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13</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a:t>
            </a:r>
          </a:p>
        </p:txBody>
      </p:sp>
      <p:pic>
        <p:nvPicPr>
          <p:cNvPr id="7" name="Picture 6">
            <a:extLst>
              <a:ext uri="{FF2B5EF4-FFF2-40B4-BE49-F238E27FC236}">
                <a16:creationId xmlns:a16="http://schemas.microsoft.com/office/drawing/2014/main" id="{2DDA6BFE-ED4F-4999-87CB-06927F035CBA}"/>
              </a:ext>
            </a:extLst>
          </p:cNvPr>
          <p:cNvPicPr>
            <a:picLocks noChangeAspect="1"/>
          </p:cNvPicPr>
          <p:nvPr/>
        </p:nvPicPr>
        <p:blipFill>
          <a:blip r:embed="rId2"/>
          <a:stretch>
            <a:fillRect/>
          </a:stretch>
        </p:blipFill>
        <p:spPr>
          <a:xfrm>
            <a:off x="1648044" y="3638082"/>
            <a:ext cx="8895907" cy="3219918"/>
          </a:xfrm>
          <a:prstGeom prst="rect">
            <a:avLst/>
          </a:prstGeom>
        </p:spPr>
      </p:pic>
    </p:spTree>
    <p:extLst>
      <p:ext uri="{BB962C8B-B14F-4D97-AF65-F5344CB8AC3E}">
        <p14:creationId xmlns:p14="http://schemas.microsoft.com/office/powerpoint/2010/main" val="261420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E2AF-00C6-4E83-9EC4-A0745AE9674C}"/>
              </a:ext>
            </a:extLst>
          </p:cNvPr>
          <p:cNvSpPr>
            <a:spLocks noGrp="1"/>
          </p:cNvSpPr>
          <p:nvPr>
            <p:ph type="title"/>
          </p:nvPr>
        </p:nvSpPr>
        <p:spPr/>
        <p:txBody>
          <a:bodyPr/>
          <a:lstStyle/>
          <a:p>
            <a:r>
              <a:rPr lang="en-US" dirty="0"/>
              <a:t>API = Application Programming Interface</a:t>
            </a:r>
            <a:br>
              <a:rPr lang="en-US" dirty="0"/>
            </a:br>
            <a:r>
              <a:rPr lang="en-US" dirty="0"/>
              <a:t>= Way for computer programs to communicate</a:t>
            </a:r>
          </a:p>
        </p:txBody>
      </p:sp>
      <p:sp>
        <p:nvSpPr>
          <p:cNvPr id="3" name="Slide Number Placeholder 2">
            <a:extLst>
              <a:ext uri="{FF2B5EF4-FFF2-40B4-BE49-F238E27FC236}">
                <a16:creationId xmlns:a16="http://schemas.microsoft.com/office/drawing/2014/main" id="{29281780-87DD-4A03-9297-C8361BC0B5F0}"/>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4" name="Picture 3" descr="Icon&#10;&#10;Description automatically generated">
            <a:extLst>
              <a:ext uri="{FF2B5EF4-FFF2-40B4-BE49-F238E27FC236}">
                <a16:creationId xmlns:a16="http://schemas.microsoft.com/office/drawing/2014/main" id="{A7C2E806-292A-4AAA-98B4-DAB1932E5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947" y="1452237"/>
            <a:ext cx="915958" cy="915958"/>
          </a:xfrm>
          <a:prstGeom prst="rect">
            <a:avLst/>
          </a:prstGeom>
        </p:spPr>
      </p:pic>
      <p:pic>
        <p:nvPicPr>
          <p:cNvPr id="6" name="Picture 5">
            <a:extLst>
              <a:ext uri="{FF2B5EF4-FFF2-40B4-BE49-F238E27FC236}">
                <a16:creationId xmlns:a16="http://schemas.microsoft.com/office/drawing/2014/main" id="{C69C3DE7-ED8F-4E6C-A2E5-80EF918761FE}"/>
              </a:ext>
            </a:extLst>
          </p:cNvPr>
          <p:cNvPicPr>
            <a:picLocks noChangeAspect="1"/>
          </p:cNvPicPr>
          <p:nvPr/>
        </p:nvPicPr>
        <p:blipFill>
          <a:blip r:embed="rId3"/>
          <a:stretch>
            <a:fillRect/>
          </a:stretch>
        </p:blipFill>
        <p:spPr>
          <a:xfrm>
            <a:off x="-1" y="2456120"/>
            <a:ext cx="9290602" cy="4401879"/>
          </a:xfrm>
          <a:prstGeom prst="rect">
            <a:avLst/>
          </a:prstGeom>
        </p:spPr>
      </p:pic>
      <p:sp>
        <p:nvSpPr>
          <p:cNvPr id="7" name="TextBox 6">
            <a:extLst>
              <a:ext uri="{FF2B5EF4-FFF2-40B4-BE49-F238E27FC236}">
                <a16:creationId xmlns:a16="http://schemas.microsoft.com/office/drawing/2014/main" id="{7D7B6DD4-266A-4758-AD34-8B3D900BA28C}"/>
              </a:ext>
            </a:extLst>
          </p:cNvPr>
          <p:cNvSpPr txBox="1"/>
          <p:nvPr/>
        </p:nvSpPr>
        <p:spPr>
          <a:xfrm>
            <a:off x="7549116" y="6479566"/>
            <a:ext cx="4642884" cy="369332"/>
          </a:xfrm>
          <a:prstGeom prst="rect">
            <a:avLst/>
          </a:prstGeom>
          <a:noFill/>
        </p:spPr>
        <p:txBody>
          <a:bodyPr wrap="square" rtlCol="0">
            <a:spAutoFit/>
          </a:bodyPr>
          <a:lstStyle/>
          <a:p>
            <a:pPr algn="r"/>
            <a:r>
              <a:rPr lang="en-US" i="1" u="sng" dirty="0"/>
              <a:t>Source</a:t>
            </a:r>
            <a:r>
              <a:rPr lang="en-US" i="1" dirty="0"/>
              <a:t>: </a:t>
            </a:r>
            <a:r>
              <a:rPr lang="en-US" i="1" dirty="0" err="1"/>
              <a:t>Géron</a:t>
            </a:r>
            <a:endParaRPr lang="en-US" i="1" dirty="0"/>
          </a:p>
        </p:txBody>
      </p:sp>
    </p:spTree>
    <p:extLst>
      <p:ext uri="{BB962C8B-B14F-4D97-AF65-F5344CB8AC3E}">
        <p14:creationId xmlns:p14="http://schemas.microsoft.com/office/powerpoint/2010/main" val="2610323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p:txBody>
      </p:sp>
      <p:cxnSp>
        <p:nvCxnSpPr>
          <p:cNvPr id="8" name="Straight Connector 7">
            <a:extLst>
              <a:ext uri="{FF2B5EF4-FFF2-40B4-BE49-F238E27FC236}">
                <a16:creationId xmlns:a16="http://schemas.microsoft.com/office/drawing/2014/main" id="{0E0C883E-9712-4A3D-A7FA-59DD384C515A}"/>
              </a:ext>
            </a:extLst>
          </p:cNvPr>
          <p:cNvCxnSpPr>
            <a:stCxn id="4" idx="2"/>
          </p:cNvCxnSpPr>
          <p:nvPr/>
        </p:nvCxnSpPr>
        <p:spPr>
          <a:xfrm>
            <a:off x="6096000" y="3582575"/>
            <a:ext cx="0" cy="327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B46240-D712-4206-BD7B-9DBBE947AABC}"/>
              </a:ext>
            </a:extLst>
          </p:cNvPr>
          <p:cNvCxnSpPr>
            <a:cxnSpLocks/>
          </p:cNvCxnSpPr>
          <p:nvPr/>
        </p:nvCxnSpPr>
        <p:spPr>
          <a:xfrm flipV="1">
            <a:off x="-2" y="4295554"/>
            <a:ext cx="121919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A0CA70-5FA4-4DF2-9532-5A3235C2F693}"/>
              </a:ext>
            </a:extLst>
          </p:cNvPr>
          <p:cNvSpPr txBox="1"/>
          <p:nvPr/>
        </p:nvSpPr>
        <p:spPr>
          <a:xfrm>
            <a:off x="-2" y="3742659"/>
            <a:ext cx="6096002" cy="553998"/>
          </a:xfrm>
          <a:prstGeom prst="rect">
            <a:avLst/>
          </a:prstGeom>
          <a:noFill/>
        </p:spPr>
        <p:txBody>
          <a:bodyPr wrap="square" rtlCol="0">
            <a:spAutoFit/>
          </a:bodyPr>
          <a:lstStyle/>
          <a:p>
            <a:pPr algn="ctr"/>
            <a:r>
              <a:rPr lang="en-US" sz="3000" dirty="0"/>
              <a:t>Sequential API</a:t>
            </a:r>
          </a:p>
        </p:txBody>
      </p:sp>
      <p:sp>
        <p:nvSpPr>
          <p:cNvPr id="13" name="TextBox 12">
            <a:extLst>
              <a:ext uri="{FF2B5EF4-FFF2-40B4-BE49-F238E27FC236}">
                <a16:creationId xmlns:a16="http://schemas.microsoft.com/office/drawing/2014/main" id="{D0FC4E61-BB61-4F14-81DD-F262B9020BEB}"/>
              </a:ext>
            </a:extLst>
          </p:cNvPr>
          <p:cNvSpPr txBox="1"/>
          <p:nvPr/>
        </p:nvSpPr>
        <p:spPr>
          <a:xfrm>
            <a:off x="6096000" y="3734975"/>
            <a:ext cx="6095994" cy="553998"/>
          </a:xfrm>
          <a:prstGeom prst="rect">
            <a:avLst/>
          </a:prstGeom>
          <a:noFill/>
        </p:spPr>
        <p:txBody>
          <a:bodyPr wrap="square" rtlCol="0">
            <a:spAutoFit/>
          </a:bodyPr>
          <a:lstStyle/>
          <a:p>
            <a:pPr algn="ctr"/>
            <a:r>
              <a:rPr lang="en-US" sz="3000" dirty="0"/>
              <a:t>Functional API</a:t>
            </a:r>
          </a:p>
        </p:txBody>
      </p:sp>
      <p:pic>
        <p:nvPicPr>
          <p:cNvPr id="15" name="Picture 14">
            <a:extLst>
              <a:ext uri="{FF2B5EF4-FFF2-40B4-BE49-F238E27FC236}">
                <a16:creationId xmlns:a16="http://schemas.microsoft.com/office/drawing/2014/main" id="{56896CEC-34DC-438E-99DF-F33F598F4375}"/>
              </a:ext>
            </a:extLst>
          </p:cNvPr>
          <p:cNvPicPr>
            <a:picLocks noChangeAspect="1"/>
          </p:cNvPicPr>
          <p:nvPr/>
        </p:nvPicPr>
        <p:blipFill>
          <a:blip r:embed="rId2"/>
          <a:stretch>
            <a:fillRect/>
          </a:stretch>
        </p:blipFill>
        <p:spPr>
          <a:xfrm>
            <a:off x="1" y="4309416"/>
            <a:ext cx="6095995" cy="1913577"/>
          </a:xfrm>
          <a:prstGeom prst="rect">
            <a:avLst/>
          </a:prstGeom>
        </p:spPr>
      </p:pic>
      <p:pic>
        <p:nvPicPr>
          <p:cNvPr id="17" name="Picture 16">
            <a:extLst>
              <a:ext uri="{FF2B5EF4-FFF2-40B4-BE49-F238E27FC236}">
                <a16:creationId xmlns:a16="http://schemas.microsoft.com/office/drawing/2014/main" id="{C5EE281D-5C2D-4E57-B839-9ED54E8C4624}"/>
              </a:ext>
            </a:extLst>
          </p:cNvPr>
          <p:cNvPicPr>
            <a:picLocks noChangeAspect="1"/>
          </p:cNvPicPr>
          <p:nvPr/>
        </p:nvPicPr>
        <p:blipFill>
          <a:blip r:embed="rId3"/>
          <a:stretch>
            <a:fillRect/>
          </a:stretch>
        </p:blipFill>
        <p:spPr>
          <a:xfrm>
            <a:off x="6095989" y="4304341"/>
            <a:ext cx="6096005" cy="1437269"/>
          </a:xfrm>
          <a:prstGeom prst="rect">
            <a:avLst/>
          </a:prstGeom>
        </p:spPr>
      </p:pic>
    </p:spTree>
    <p:extLst>
      <p:ext uri="{BB962C8B-B14F-4D97-AF65-F5344CB8AC3E}">
        <p14:creationId xmlns:p14="http://schemas.microsoft.com/office/powerpoint/2010/main" val="32822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 etc.)</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p>
        </p:txBody>
      </p:sp>
      <p:pic>
        <p:nvPicPr>
          <p:cNvPr id="6" name="Picture 5">
            <a:extLst>
              <a:ext uri="{FF2B5EF4-FFF2-40B4-BE49-F238E27FC236}">
                <a16:creationId xmlns:a16="http://schemas.microsoft.com/office/drawing/2014/main" id="{894ACADD-D04F-420E-8178-5381B1367A26}"/>
              </a:ext>
            </a:extLst>
          </p:cNvPr>
          <p:cNvPicPr>
            <a:picLocks noChangeAspect="1"/>
          </p:cNvPicPr>
          <p:nvPr/>
        </p:nvPicPr>
        <p:blipFill>
          <a:blip r:embed="rId2"/>
          <a:stretch>
            <a:fillRect/>
          </a:stretch>
        </p:blipFill>
        <p:spPr>
          <a:xfrm>
            <a:off x="1" y="4999983"/>
            <a:ext cx="6096000" cy="1095028"/>
          </a:xfrm>
          <a:prstGeom prst="rect">
            <a:avLst/>
          </a:prstGeom>
        </p:spPr>
      </p:pic>
      <p:pic>
        <p:nvPicPr>
          <p:cNvPr id="10" name="Picture 9">
            <a:extLst>
              <a:ext uri="{FF2B5EF4-FFF2-40B4-BE49-F238E27FC236}">
                <a16:creationId xmlns:a16="http://schemas.microsoft.com/office/drawing/2014/main" id="{16B3BA12-35C3-4805-B420-DADA69ED4F76}"/>
              </a:ext>
            </a:extLst>
          </p:cNvPr>
          <p:cNvPicPr>
            <a:picLocks noChangeAspect="1"/>
          </p:cNvPicPr>
          <p:nvPr/>
        </p:nvPicPr>
        <p:blipFill>
          <a:blip r:embed="rId3"/>
          <a:stretch>
            <a:fillRect/>
          </a:stretch>
        </p:blipFill>
        <p:spPr>
          <a:xfrm>
            <a:off x="6095998" y="4997429"/>
            <a:ext cx="6096002" cy="1050424"/>
          </a:xfrm>
          <a:prstGeom prst="rect">
            <a:avLst/>
          </a:prstGeom>
        </p:spPr>
      </p:pic>
    </p:spTree>
    <p:extLst>
      <p:ext uri="{BB962C8B-B14F-4D97-AF65-F5344CB8AC3E}">
        <p14:creationId xmlns:p14="http://schemas.microsoft.com/office/powerpoint/2010/main" val="23349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p>
        </p:txBody>
      </p:sp>
      <p:pic>
        <p:nvPicPr>
          <p:cNvPr id="7" name="Picture 6">
            <a:extLst>
              <a:ext uri="{FF2B5EF4-FFF2-40B4-BE49-F238E27FC236}">
                <a16:creationId xmlns:a16="http://schemas.microsoft.com/office/drawing/2014/main" id="{8A815AED-3FD9-4C31-997B-B9FB0D211178}"/>
              </a:ext>
            </a:extLst>
          </p:cNvPr>
          <p:cNvPicPr>
            <a:picLocks noChangeAspect="1"/>
          </p:cNvPicPr>
          <p:nvPr/>
        </p:nvPicPr>
        <p:blipFill>
          <a:blip r:embed="rId2"/>
          <a:stretch>
            <a:fillRect/>
          </a:stretch>
        </p:blipFill>
        <p:spPr>
          <a:xfrm>
            <a:off x="1873760" y="1042633"/>
            <a:ext cx="8444479" cy="5129926"/>
          </a:xfrm>
          <a:prstGeom prst="rect">
            <a:avLst/>
          </a:prstGeom>
        </p:spPr>
      </p:pic>
      <p:sp>
        <p:nvSpPr>
          <p:cNvPr id="8" name="TextBox 7">
            <a:extLst>
              <a:ext uri="{FF2B5EF4-FFF2-40B4-BE49-F238E27FC236}">
                <a16:creationId xmlns:a16="http://schemas.microsoft.com/office/drawing/2014/main" id="{01392446-984D-4F43-B49B-B08E37FD171D}"/>
              </a:ext>
            </a:extLst>
          </p:cNvPr>
          <p:cNvSpPr txBox="1"/>
          <p:nvPr/>
        </p:nvSpPr>
        <p:spPr>
          <a:xfrm>
            <a:off x="1873760" y="6209414"/>
            <a:ext cx="8444479" cy="553998"/>
          </a:xfrm>
          <a:prstGeom prst="rect">
            <a:avLst/>
          </a:prstGeom>
          <a:noFill/>
        </p:spPr>
        <p:txBody>
          <a:bodyPr wrap="square" rtlCol="0">
            <a:spAutoFit/>
          </a:bodyPr>
          <a:lstStyle/>
          <a:p>
            <a:pPr algn="ctr"/>
            <a:r>
              <a:rPr lang="en-US" sz="3000" dirty="0"/>
              <a:t>#Epoch = Going through the entire training set once</a:t>
            </a:r>
          </a:p>
        </p:txBody>
      </p:sp>
    </p:spTree>
    <p:extLst>
      <p:ext uri="{BB962C8B-B14F-4D97-AF65-F5344CB8AC3E}">
        <p14:creationId xmlns:p14="http://schemas.microsoft.com/office/powerpoint/2010/main" val="331682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 etc.)</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br>
              <a:rPr lang="en-US" sz="3000" dirty="0"/>
            </a:br>
            <a:r>
              <a:rPr lang="en-US" sz="3000" dirty="0"/>
              <a:t>(Hyperparameter optimization libraries = </a:t>
            </a:r>
            <a:r>
              <a:rPr lang="en-US" sz="3000" dirty="0" err="1"/>
              <a:t>Hyperopt</a:t>
            </a:r>
            <a:r>
              <a:rPr lang="en-US" sz="3000" dirty="0"/>
              <a:t>, </a:t>
            </a:r>
            <a:r>
              <a:rPr lang="en-US" sz="3000" dirty="0" err="1"/>
              <a:t>Hyperas</a:t>
            </a:r>
            <a:r>
              <a:rPr lang="en-US" sz="3000" dirty="0"/>
              <a:t>, </a:t>
            </a:r>
            <a:r>
              <a:rPr lang="en-US" sz="3000" dirty="0" err="1"/>
              <a:t>Keras</a:t>
            </a:r>
            <a:r>
              <a:rPr lang="en-US" sz="3000" dirty="0"/>
              <a:t> Tuner)</a:t>
            </a:r>
          </a:p>
          <a:p>
            <a:pPr marL="457200" indent="-457200" algn="l">
              <a:buFont typeface="Arial" panose="020B0604020202020204" pitchFamily="34" charset="0"/>
              <a:buChar char="•"/>
            </a:pPr>
            <a:endParaRPr lang="en-US" sz="3000" dirty="0"/>
          </a:p>
          <a:p>
            <a:pPr algn="ctr"/>
            <a:r>
              <a:rPr lang="en-US" sz="3000" dirty="0"/>
              <a:t>Your network is ready </a:t>
            </a:r>
            <a:r>
              <a:rPr lang="en-US" sz="3000" dirty="0">
                <a:sym typeface="Wingdings" panose="05000000000000000000" pitchFamily="2" charset="2"/>
              </a:rPr>
              <a:t> Evaluate it on the test set and you’re done!</a:t>
            </a:r>
            <a:endParaRPr lang="en-US" sz="3000" dirty="0"/>
          </a:p>
        </p:txBody>
      </p:sp>
    </p:spTree>
    <p:extLst>
      <p:ext uri="{BB962C8B-B14F-4D97-AF65-F5344CB8AC3E}">
        <p14:creationId xmlns:p14="http://schemas.microsoft.com/office/powerpoint/2010/main" val="4279250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FF8952-5BC9-4EF9-81EB-138FDF5E4FF2}"/>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E0680480-D9BB-45BC-BE78-40264B280FAE}"/>
              </a:ext>
            </a:extLst>
          </p:cNvPr>
          <p:cNvPicPr>
            <a:picLocks noChangeAspect="1"/>
          </p:cNvPicPr>
          <p:nvPr/>
        </p:nvPicPr>
        <p:blipFill>
          <a:blip r:embed="rId4"/>
          <a:stretch>
            <a:fillRect/>
          </a:stretch>
        </p:blipFill>
        <p:spPr>
          <a:xfrm>
            <a:off x="-2" y="2544980"/>
            <a:ext cx="12192000" cy="4313020"/>
          </a:xfrm>
          <a:prstGeom prst="rect">
            <a:avLst/>
          </a:prstGeom>
        </p:spPr>
      </p:pic>
      <p:pic>
        <p:nvPicPr>
          <p:cNvPr id="6" name="Picture 5"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EA91658D-F745-4490-8686-BDC4138AD80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56000" y="1856181"/>
            <a:ext cx="11880000" cy="467630"/>
          </a:xfrm>
          <a:prstGeom prst="rect">
            <a:avLst/>
          </a:prstGeom>
        </p:spPr>
      </p:pic>
      <p:cxnSp>
        <p:nvCxnSpPr>
          <p:cNvPr id="8" name="Straight Arrow Connector 7">
            <a:extLst>
              <a:ext uri="{FF2B5EF4-FFF2-40B4-BE49-F238E27FC236}">
                <a16:creationId xmlns:a16="http://schemas.microsoft.com/office/drawing/2014/main" id="{057884BE-33E0-42D2-B623-F4DE2EF21FAE}"/>
              </a:ext>
            </a:extLst>
          </p:cNvPr>
          <p:cNvCxnSpPr>
            <a:cxnSpLocks/>
          </p:cNvCxnSpPr>
          <p:nvPr/>
        </p:nvCxnSpPr>
        <p:spPr>
          <a:xfrm>
            <a:off x="2661920" y="2309760"/>
            <a:ext cx="96520" cy="194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897D0A-2B60-499A-8FA3-70A39DAB00BE}"/>
              </a:ext>
            </a:extLst>
          </p:cNvPr>
          <p:cNvCxnSpPr>
            <a:cxnSpLocks/>
          </p:cNvCxnSpPr>
          <p:nvPr/>
        </p:nvCxnSpPr>
        <p:spPr>
          <a:xfrm>
            <a:off x="4926419" y="2309760"/>
            <a:ext cx="0" cy="194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BCDFB85-1AD3-416C-B8AF-420B94013A0B}"/>
              </a:ext>
            </a:extLst>
          </p:cNvPr>
          <p:cNvSpPr/>
          <p:nvPr/>
        </p:nvSpPr>
        <p:spPr>
          <a:xfrm>
            <a:off x="6241312" y="2360428"/>
            <a:ext cx="5950688" cy="4497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umentclass{article}&#10;\usepackage{amsmath,xcolor}&#10;\pagestyle{empty}&#10;\begin{document}&#10;&#10;$&#10;\textcolor{white}{\frac{d\mathrm{Output}}{d\mathrm{Input}}=\frac{d\mathrm{Top}}{d\mathrm{Hidden}}\frac{d\mathrm{Hidden}}{d\mathrm{Input}}}&#10;$&#10;&#10;\end{document}" title="IguanaTex Bitmap Display">
            <a:extLst>
              <a:ext uri="{FF2B5EF4-FFF2-40B4-BE49-F238E27FC236}">
                <a16:creationId xmlns:a16="http://schemas.microsoft.com/office/drawing/2014/main" id="{F07E0E43-54D5-498D-A820-44567A92EC5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930656" y="1045092"/>
            <a:ext cx="4572000" cy="612020"/>
          </a:xfrm>
          <a:prstGeom prst="rect">
            <a:avLst/>
          </a:prstGeom>
        </p:spPr>
      </p:pic>
    </p:spTree>
    <p:extLst>
      <p:ext uri="{BB962C8B-B14F-4D97-AF65-F5344CB8AC3E}">
        <p14:creationId xmlns:p14="http://schemas.microsoft.com/office/powerpoint/2010/main" val="4292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fontScale="90000"/>
          </a:bodyPr>
          <a:lstStyle/>
          <a:p>
            <a:r>
              <a:rPr lang="en-US" dirty="0"/>
              <a:t>Min 15-45: Neural Networks for </a:t>
            </a:r>
            <a:br>
              <a:rPr lang="en-US" dirty="0"/>
            </a:br>
            <a:r>
              <a:rPr lang="en-US" dirty="0"/>
              <a:t>High-Dimensional, Nonlinear Processes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1"/>
            <a:ext cx="12192001" cy="2950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Ch10 &amp; Ch11):</a:t>
            </a:r>
          </a:p>
          <a:p>
            <a:pPr marL="457200" indent="-457200">
              <a:buFont typeface="+mj-lt"/>
              <a:buAutoNum type="arabicPeriod"/>
            </a:pPr>
            <a:r>
              <a:rPr lang="en-US" dirty="0"/>
              <a:t>Define an artificial neural network</a:t>
            </a:r>
          </a:p>
          <a:p>
            <a:pPr marL="457200" indent="-457200">
              <a:buFont typeface="+mj-lt"/>
              <a:buAutoNum type="arabicPeriod"/>
            </a:pPr>
            <a:r>
              <a:rPr lang="en-US" dirty="0"/>
              <a:t>Understand activation functions</a:t>
            </a:r>
          </a:p>
          <a:p>
            <a:pPr marL="457200" indent="-457200">
              <a:buFont typeface="+mj-lt"/>
              <a:buAutoNum type="arabicPeriod"/>
            </a:pPr>
            <a:r>
              <a:rPr lang="en-US" dirty="0"/>
              <a:t>Understand the steps &amp; best practices to build an artificial neural network</a:t>
            </a:r>
          </a:p>
          <a:p>
            <a:pPr marL="457200" indent="-457200">
              <a:buFont typeface="+mj-lt"/>
              <a:buAutoNum type="arabicPeriod"/>
            </a:pPr>
            <a:r>
              <a:rPr lang="en-US" dirty="0"/>
              <a:t>Know the main hyperparameters defining a neural network’s </a:t>
            </a:r>
            <a:r>
              <a:rPr lang="en-US" b="1" dirty="0"/>
              <a:t>architecture</a:t>
            </a:r>
          </a:p>
          <a:p>
            <a:pPr marL="457200" indent="-457200">
              <a:buFont typeface="+mj-lt"/>
              <a:buAutoNum type="arabicPeriod"/>
            </a:pPr>
            <a:r>
              <a:rPr lang="en-US" dirty="0"/>
              <a:t>Know the main hyperparameters controlling the </a:t>
            </a:r>
            <a:r>
              <a:rPr lang="en-US" b="1" dirty="0"/>
              <a:t>training</a:t>
            </a:r>
            <a:r>
              <a:rPr lang="en-US" dirty="0"/>
              <a:t> of a neural network</a:t>
            </a:r>
          </a:p>
        </p:txBody>
      </p:sp>
    </p:spTree>
    <p:extLst>
      <p:ext uri="{BB962C8B-B14F-4D97-AF65-F5344CB8AC3E}">
        <p14:creationId xmlns:p14="http://schemas.microsoft.com/office/powerpoint/2010/main" val="157138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29C7-23E2-44C0-8902-C64F302C055A}"/>
              </a:ext>
            </a:extLst>
          </p:cNvPr>
          <p:cNvSpPr>
            <a:spLocks noGrp="1"/>
          </p:cNvSpPr>
          <p:nvPr>
            <p:ph type="title"/>
          </p:nvPr>
        </p:nvSpPr>
        <p:spPr/>
        <p:txBody>
          <a:bodyPr/>
          <a:lstStyle/>
          <a:p>
            <a:r>
              <a:rPr lang="en-US" dirty="0"/>
              <a:t>Choose activation function:</a:t>
            </a:r>
            <a:br>
              <a:rPr lang="en-US" dirty="0"/>
            </a:br>
            <a:r>
              <a:rPr lang="en-US" dirty="0"/>
              <a:t>SELU &gt; ELU &gt; Leaky </a:t>
            </a:r>
            <a:r>
              <a:rPr lang="en-US" dirty="0" err="1"/>
              <a:t>ReLU</a:t>
            </a:r>
            <a:r>
              <a:rPr lang="en-US" dirty="0"/>
              <a:t> &gt; </a:t>
            </a:r>
            <a:r>
              <a:rPr lang="en-US" dirty="0" err="1"/>
              <a:t>ReLU</a:t>
            </a:r>
            <a:r>
              <a:rPr lang="en-US" dirty="0"/>
              <a:t> &gt; tanh &gt; Logistic</a:t>
            </a:r>
          </a:p>
        </p:txBody>
      </p:sp>
      <p:sp>
        <p:nvSpPr>
          <p:cNvPr id="3" name="Slide Number Placeholder 2">
            <a:extLst>
              <a:ext uri="{FF2B5EF4-FFF2-40B4-BE49-F238E27FC236}">
                <a16:creationId xmlns:a16="http://schemas.microsoft.com/office/drawing/2014/main" id="{AB9E19A0-CEB9-4B93-A689-7A4604BB2954}"/>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a:extLst>
              <a:ext uri="{FF2B5EF4-FFF2-40B4-BE49-F238E27FC236}">
                <a16:creationId xmlns:a16="http://schemas.microsoft.com/office/drawing/2014/main" id="{20D022F1-142B-4850-848D-3549D9D26D28}"/>
              </a:ext>
            </a:extLst>
          </p:cNvPr>
          <p:cNvPicPr>
            <a:picLocks noChangeAspect="1"/>
          </p:cNvPicPr>
          <p:nvPr/>
        </p:nvPicPr>
        <p:blipFill>
          <a:blip r:embed="rId2"/>
          <a:stretch>
            <a:fillRect/>
          </a:stretch>
        </p:blipFill>
        <p:spPr>
          <a:xfrm>
            <a:off x="-2" y="2939961"/>
            <a:ext cx="4161634" cy="2647507"/>
          </a:xfrm>
          <a:prstGeom prst="rect">
            <a:avLst/>
          </a:prstGeom>
        </p:spPr>
      </p:pic>
      <p:pic>
        <p:nvPicPr>
          <p:cNvPr id="7" name="Picture 6">
            <a:extLst>
              <a:ext uri="{FF2B5EF4-FFF2-40B4-BE49-F238E27FC236}">
                <a16:creationId xmlns:a16="http://schemas.microsoft.com/office/drawing/2014/main" id="{FFA3AB9D-FA3A-4BF9-ADD4-AC205FABFA51}"/>
              </a:ext>
            </a:extLst>
          </p:cNvPr>
          <p:cNvPicPr>
            <a:picLocks noChangeAspect="1"/>
          </p:cNvPicPr>
          <p:nvPr/>
        </p:nvPicPr>
        <p:blipFill>
          <a:blip r:embed="rId3"/>
          <a:stretch>
            <a:fillRect/>
          </a:stretch>
        </p:blipFill>
        <p:spPr>
          <a:xfrm>
            <a:off x="4288470" y="2939961"/>
            <a:ext cx="4026197" cy="2652452"/>
          </a:xfrm>
          <a:prstGeom prst="rect">
            <a:avLst/>
          </a:prstGeom>
        </p:spPr>
      </p:pic>
      <p:pic>
        <p:nvPicPr>
          <p:cNvPr id="9" name="Picture 8">
            <a:extLst>
              <a:ext uri="{FF2B5EF4-FFF2-40B4-BE49-F238E27FC236}">
                <a16:creationId xmlns:a16="http://schemas.microsoft.com/office/drawing/2014/main" id="{387F75B3-03B7-4A51-91BA-75BDCDA2F6C4}"/>
              </a:ext>
            </a:extLst>
          </p:cNvPr>
          <p:cNvPicPr>
            <a:picLocks noChangeAspect="1"/>
          </p:cNvPicPr>
          <p:nvPr/>
        </p:nvPicPr>
        <p:blipFill>
          <a:blip r:embed="rId4"/>
          <a:stretch>
            <a:fillRect/>
          </a:stretch>
        </p:blipFill>
        <p:spPr>
          <a:xfrm>
            <a:off x="8446220" y="2939961"/>
            <a:ext cx="3745778" cy="2647507"/>
          </a:xfrm>
          <a:prstGeom prst="rect">
            <a:avLst/>
          </a:prstGeom>
        </p:spPr>
      </p:pic>
    </p:spTree>
    <p:extLst>
      <p:ext uri="{BB962C8B-B14F-4D97-AF65-F5344CB8AC3E}">
        <p14:creationId xmlns:p14="http://schemas.microsoft.com/office/powerpoint/2010/main" val="393332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B22F-0819-45F7-9A09-17C8631A471B}"/>
              </a:ext>
            </a:extLst>
          </p:cNvPr>
          <p:cNvSpPr>
            <a:spLocks noGrp="1"/>
          </p:cNvSpPr>
          <p:nvPr>
            <p:ph type="title"/>
          </p:nvPr>
        </p:nvSpPr>
        <p:spPr/>
        <p:txBody>
          <a:bodyPr/>
          <a:lstStyle/>
          <a:p>
            <a:r>
              <a:rPr lang="en-US" dirty="0"/>
              <a:t>Hyperparameters related to the architecture</a:t>
            </a:r>
          </a:p>
        </p:txBody>
      </p:sp>
      <p:sp>
        <p:nvSpPr>
          <p:cNvPr id="3" name="Slide Number Placeholder 2">
            <a:extLst>
              <a:ext uri="{FF2B5EF4-FFF2-40B4-BE49-F238E27FC236}">
                <a16:creationId xmlns:a16="http://schemas.microsoft.com/office/drawing/2014/main" id="{F405FB84-193C-49D8-A776-82C121D6E1EB}"/>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a:extLst>
              <a:ext uri="{FF2B5EF4-FFF2-40B4-BE49-F238E27FC236}">
                <a16:creationId xmlns:a16="http://schemas.microsoft.com/office/drawing/2014/main" id="{89A7DC53-D4AC-4499-9755-54513F8BB960}"/>
              </a:ext>
            </a:extLst>
          </p:cNvPr>
          <p:cNvPicPr>
            <a:picLocks noChangeAspect="1"/>
          </p:cNvPicPr>
          <p:nvPr/>
        </p:nvPicPr>
        <p:blipFill>
          <a:blip r:embed="rId2"/>
          <a:stretch>
            <a:fillRect/>
          </a:stretch>
        </p:blipFill>
        <p:spPr>
          <a:xfrm>
            <a:off x="-2" y="2527765"/>
            <a:ext cx="12192000" cy="4330235"/>
          </a:xfrm>
          <a:prstGeom prst="rect">
            <a:avLst/>
          </a:prstGeom>
        </p:spPr>
      </p:pic>
      <p:cxnSp>
        <p:nvCxnSpPr>
          <p:cNvPr id="7" name="Straight Arrow Connector 6">
            <a:extLst>
              <a:ext uri="{FF2B5EF4-FFF2-40B4-BE49-F238E27FC236}">
                <a16:creationId xmlns:a16="http://schemas.microsoft.com/office/drawing/2014/main" id="{95A3C5C6-E52E-46C8-900E-63FEC5A0F9C9}"/>
              </a:ext>
            </a:extLst>
          </p:cNvPr>
          <p:cNvCxnSpPr>
            <a:cxnSpLocks/>
          </p:cNvCxnSpPr>
          <p:nvPr/>
        </p:nvCxnSpPr>
        <p:spPr>
          <a:xfrm flipH="1">
            <a:off x="8304027" y="4348716"/>
            <a:ext cx="52099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484364-C88A-47F6-8062-5E6D212FB1B8}"/>
              </a:ext>
            </a:extLst>
          </p:cNvPr>
          <p:cNvSpPr txBox="1"/>
          <p:nvPr/>
        </p:nvSpPr>
        <p:spPr>
          <a:xfrm>
            <a:off x="8825023" y="3995630"/>
            <a:ext cx="3366975" cy="769441"/>
          </a:xfrm>
          <a:prstGeom prst="rect">
            <a:avLst/>
          </a:prstGeom>
          <a:noFill/>
        </p:spPr>
        <p:txBody>
          <a:bodyPr wrap="square" rtlCol="0">
            <a:spAutoFit/>
          </a:bodyPr>
          <a:lstStyle/>
          <a:p>
            <a:pPr algn="l"/>
            <a:r>
              <a:rPr lang="en-US" sz="2200" dirty="0">
                <a:solidFill>
                  <a:schemeClr val="bg1"/>
                </a:solidFill>
              </a:rPr>
              <a:t>Smallest power of 2 to not create bottleneck (Chollet)</a:t>
            </a:r>
          </a:p>
        </p:txBody>
      </p:sp>
      <p:pic>
        <p:nvPicPr>
          <p:cNvPr id="10" name="Picture 9" descr="Diagram&#10;&#10;Description automatically generated">
            <a:extLst>
              <a:ext uri="{FF2B5EF4-FFF2-40B4-BE49-F238E27FC236}">
                <a16:creationId xmlns:a16="http://schemas.microsoft.com/office/drawing/2014/main" id="{568B80D4-A282-4322-9C5E-A06447490482}"/>
              </a:ext>
            </a:extLst>
          </p:cNvPr>
          <p:cNvPicPr>
            <a:picLocks noChangeAspect="1"/>
          </p:cNvPicPr>
          <p:nvPr/>
        </p:nvPicPr>
        <p:blipFill rotWithShape="1">
          <a:blip r:embed="rId3">
            <a:extLst>
              <a:ext uri="{28A0092B-C50C-407E-A947-70E740481C1C}">
                <a14:useLocalDpi xmlns:a14="http://schemas.microsoft.com/office/drawing/2010/main" val="0"/>
              </a:ext>
            </a:extLst>
          </a:blip>
          <a:srcRect t="12624"/>
          <a:stretch/>
        </p:blipFill>
        <p:spPr>
          <a:xfrm>
            <a:off x="9654362" y="2527765"/>
            <a:ext cx="2537637" cy="1484070"/>
          </a:xfrm>
          <a:prstGeom prst="rect">
            <a:avLst/>
          </a:prstGeom>
        </p:spPr>
      </p:pic>
      <p:sp>
        <p:nvSpPr>
          <p:cNvPr id="11" name="Rectangle 10">
            <a:extLst>
              <a:ext uri="{FF2B5EF4-FFF2-40B4-BE49-F238E27FC236}">
                <a16:creationId xmlns:a16="http://schemas.microsoft.com/office/drawing/2014/main" id="{21C50C68-AB79-4C7E-8BBD-79704177447F}"/>
              </a:ext>
            </a:extLst>
          </p:cNvPr>
          <p:cNvSpPr/>
          <p:nvPr/>
        </p:nvSpPr>
        <p:spPr>
          <a:xfrm>
            <a:off x="9878060" y="2527765"/>
            <a:ext cx="350520" cy="2230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7D9807-B082-4EE7-851E-8C6CD056A1F1}"/>
              </a:ext>
            </a:extLst>
          </p:cNvPr>
          <p:cNvSpPr/>
          <p:nvPr/>
        </p:nvSpPr>
        <p:spPr>
          <a:xfrm>
            <a:off x="11635740" y="2639315"/>
            <a:ext cx="350520" cy="2867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6494FE-A4BB-4D00-B822-C581921AD216}"/>
              </a:ext>
            </a:extLst>
          </p:cNvPr>
          <p:cNvSpPr txBox="1"/>
          <p:nvPr/>
        </p:nvSpPr>
        <p:spPr>
          <a:xfrm>
            <a:off x="7368362" y="5990858"/>
            <a:ext cx="4848441" cy="430887"/>
          </a:xfrm>
          <a:prstGeom prst="rect">
            <a:avLst/>
          </a:prstGeom>
          <a:noFill/>
        </p:spPr>
        <p:txBody>
          <a:bodyPr wrap="square" rtlCol="0">
            <a:spAutoFit/>
          </a:bodyPr>
          <a:lstStyle/>
          <a:p>
            <a:pPr algn="ctr"/>
            <a:r>
              <a:rPr lang="en-US" sz="2200" dirty="0">
                <a:solidFill>
                  <a:schemeClr val="bg1"/>
                </a:solidFill>
              </a:rPr>
              <a:t>logistic/</a:t>
            </a:r>
            <a:r>
              <a:rPr lang="en-US" sz="2200" dirty="0" err="1">
                <a:solidFill>
                  <a:schemeClr val="bg1"/>
                </a:solidFill>
              </a:rPr>
              <a:t>softmax</a:t>
            </a:r>
            <a:r>
              <a:rPr lang="en-US" sz="2200" dirty="0">
                <a:solidFill>
                  <a:schemeClr val="bg1"/>
                </a:solidFill>
              </a:rPr>
              <a:t> (classification)</a:t>
            </a:r>
          </a:p>
        </p:txBody>
      </p:sp>
    </p:spTree>
    <p:extLst>
      <p:ext uri="{BB962C8B-B14F-4D97-AF65-F5344CB8AC3E}">
        <p14:creationId xmlns:p14="http://schemas.microsoft.com/office/powerpoint/2010/main" val="158454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6F23-D13C-4A19-B068-428592AF6485}"/>
              </a:ext>
            </a:extLst>
          </p:cNvPr>
          <p:cNvSpPr>
            <a:spLocks noGrp="1"/>
          </p:cNvSpPr>
          <p:nvPr>
            <p:ph type="title"/>
          </p:nvPr>
        </p:nvSpPr>
        <p:spPr>
          <a:xfrm>
            <a:off x="-2" y="1042633"/>
            <a:ext cx="12192000" cy="743638"/>
          </a:xfrm>
        </p:spPr>
        <p:txBody>
          <a:bodyPr/>
          <a:lstStyle/>
          <a:p>
            <a:r>
              <a:rPr lang="en-US" dirty="0"/>
              <a:t>Hyperparameters related to the training</a:t>
            </a:r>
          </a:p>
        </p:txBody>
      </p:sp>
      <p:sp>
        <p:nvSpPr>
          <p:cNvPr id="3" name="Slide Number Placeholder 2">
            <a:extLst>
              <a:ext uri="{FF2B5EF4-FFF2-40B4-BE49-F238E27FC236}">
                <a16:creationId xmlns:a16="http://schemas.microsoft.com/office/drawing/2014/main" id="{9FC25FB9-7BD7-4C2F-86A7-BA933140AC91}"/>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descr="Chart, surface chart&#10;&#10;Description automatically generated">
            <a:extLst>
              <a:ext uri="{FF2B5EF4-FFF2-40B4-BE49-F238E27FC236}">
                <a16:creationId xmlns:a16="http://schemas.microsoft.com/office/drawing/2014/main" id="{7A859275-B403-41A1-99D6-6F68225A0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632" y="1786271"/>
            <a:ext cx="6015368" cy="4657059"/>
          </a:xfrm>
          <a:prstGeom prst="rect">
            <a:avLst/>
          </a:prstGeom>
        </p:spPr>
      </p:pic>
      <p:sp>
        <p:nvSpPr>
          <p:cNvPr id="6" name="TextBox 5">
            <a:extLst>
              <a:ext uri="{FF2B5EF4-FFF2-40B4-BE49-F238E27FC236}">
                <a16:creationId xmlns:a16="http://schemas.microsoft.com/office/drawing/2014/main" id="{B8DD7C6E-D598-4413-B87F-DB1851DF72F2}"/>
              </a:ext>
            </a:extLst>
          </p:cNvPr>
          <p:cNvSpPr txBox="1"/>
          <p:nvPr/>
        </p:nvSpPr>
        <p:spPr>
          <a:xfrm>
            <a:off x="8952614" y="6485866"/>
            <a:ext cx="3239386" cy="369332"/>
          </a:xfrm>
          <a:prstGeom prst="rect">
            <a:avLst/>
          </a:prstGeom>
          <a:noFill/>
        </p:spPr>
        <p:txBody>
          <a:bodyPr wrap="square" rtlCol="0">
            <a:spAutoFit/>
          </a:bodyPr>
          <a:lstStyle/>
          <a:p>
            <a:pPr algn="r"/>
            <a:r>
              <a:rPr lang="en-US" i="1" u="sng" dirty="0"/>
              <a:t>Source</a:t>
            </a:r>
            <a:r>
              <a:rPr lang="en-US" i="1" dirty="0"/>
              <a:t>: towardsdatascience.com</a:t>
            </a:r>
          </a:p>
        </p:txBody>
      </p:sp>
      <p:sp>
        <p:nvSpPr>
          <p:cNvPr id="7" name="TextBox 6">
            <a:extLst>
              <a:ext uri="{FF2B5EF4-FFF2-40B4-BE49-F238E27FC236}">
                <a16:creationId xmlns:a16="http://schemas.microsoft.com/office/drawing/2014/main" id="{F28379D7-F82A-4A1D-ACDF-34781DBA4E27}"/>
              </a:ext>
            </a:extLst>
          </p:cNvPr>
          <p:cNvSpPr txBox="1"/>
          <p:nvPr/>
        </p:nvSpPr>
        <p:spPr>
          <a:xfrm>
            <a:off x="6170431" y="1765005"/>
            <a:ext cx="1825256" cy="553998"/>
          </a:xfrm>
          <a:prstGeom prst="rect">
            <a:avLst/>
          </a:prstGeom>
          <a:noFill/>
        </p:spPr>
        <p:txBody>
          <a:bodyPr wrap="square" rtlCol="0">
            <a:spAutoFit/>
          </a:bodyPr>
          <a:lstStyle/>
          <a:p>
            <a:pPr algn="l"/>
            <a:r>
              <a:rPr lang="en-US" sz="3000" dirty="0">
                <a:solidFill>
                  <a:schemeClr val="bg1"/>
                </a:solidFill>
              </a:rPr>
              <a:t>Optimizer</a:t>
            </a:r>
          </a:p>
        </p:txBody>
      </p:sp>
      <p:pic>
        <p:nvPicPr>
          <p:cNvPr id="9" name="Picture 8">
            <a:extLst>
              <a:ext uri="{FF2B5EF4-FFF2-40B4-BE49-F238E27FC236}">
                <a16:creationId xmlns:a16="http://schemas.microsoft.com/office/drawing/2014/main" id="{59D7E73C-8407-4537-9373-8D921F7BA43C}"/>
              </a:ext>
            </a:extLst>
          </p:cNvPr>
          <p:cNvPicPr>
            <a:picLocks noChangeAspect="1"/>
          </p:cNvPicPr>
          <p:nvPr/>
        </p:nvPicPr>
        <p:blipFill>
          <a:blip r:embed="rId3"/>
          <a:stretch>
            <a:fillRect/>
          </a:stretch>
        </p:blipFill>
        <p:spPr>
          <a:xfrm>
            <a:off x="3100" y="3469375"/>
            <a:ext cx="6170431" cy="2995223"/>
          </a:xfrm>
          <a:prstGeom prst="rect">
            <a:avLst/>
          </a:prstGeom>
        </p:spPr>
      </p:pic>
      <p:sp>
        <p:nvSpPr>
          <p:cNvPr id="12" name="TextBox 11">
            <a:extLst>
              <a:ext uri="{FF2B5EF4-FFF2-40B4-BE49-F238E27FC236}">
                <a16:creationId xmlns:a16="http://schemas.microsoft.com/office/drawing/2014/main" id="{47C6408C-2B6C-4FE0-B80A-F38308EAE4D9}"/>
              </a:ext>
            </a:extLst>
          </p:cNvPr>
          <p:cNvSpPr txBox="1"/>
          <p:nvPr/>
        </p:nvSpPr>
        <p:spPr>
          <a:xfrm>
            <a:off x="3668232" y="3477033"/>
            <a:ext cx="2511499" cy="553998"/>
          </a:xfrm>
          <a:prstGeom prst="rect">
            <a:avLst/>
          </a:prstGeom>
          <a:noFill/>
        </p:spPr>
        <p:txBody>
          <a:bodyPr wrap="square" rtlCol="0">
            <a:spAutoFit/>
          </a:bodyPr>
          <a:lstStyle/>
          <a:p>
            <a:pPr algn="ctr"/>
            <a:r>
              <a:rPr lang="en-US" sz="3000" dirty="0">
                <a:solidFill>
                  <a:schemeClr val="bg1"/>
                </a:solidFill>
              </a:rPr>
              <a:t>Learning Rate</a:t>
            </a:r>
          </a:p>
        </p:txBody>
      </p:sp>
      <p:sp>
        <p:nvSpPr>
          <p:cNvPr id="13" name="TextBox 12">
            <a:extLst>
              <a:ext uri="{FF2B5EF4-FFF2-40B4-BE49-F238E27FC236}">
                <a16:creationId xmlns:a16="http://schemas.microsoft.com/office/drawing/2014/main" id="{E5812F1A-26D9-4F42-8D31-33D04DF6EEC8}"/>
              </a:ext>
            </a:extLst>
          </p:cNvPr>
          <p:cNvSpPr txBox="1"/>
          <p:nvPr/>
        </p:nvSpPr>
        <p:spPr>
          <a:xfrm>
            <a:off x="0" y="1616139"/>
            <a:ext cx="6170429" cy="1938992"/>
          </a:xfrm>
          <a:prstGeom prst="rect">
            <a:avLst/>
          </a:prstGeom>
          <a:noFill/>
        </p:spPr>
        <p:txBody>
          <a:bodyPr wrap="square" rtlCol="0">
            <a:spAutoFit/>
          </a:bodyPr>
          <a:lstStyle/>
          <a:p>
            <a:pPr algn="l"/>
            <a:r>
              <a:rPr lang="en-US" sz="3000" u="sng" dirty="0"/>
              <a:t>Loss function</a:t>
            </a:r>
            <a:r>
              <a:rPr lang="en-US" sz="3000" dirty="0"/>
              <a:t>:</a:t>
            </a:r>
          </a:p>
          <a:p>
            <a:pPr marL="457200" indent="-457200" algn="l">
              <a:buFont typeface="Arial" panose="020B0604020202020204" pitchFamily="34" charset="0"/>
              <a:buChar char="•"/>
            </a:pPr>
            <a:r>
              <a:rPr lang="en-US" sz="3000" dirty="0"/>
              <a:t>MSE, MAE, Huber (outliers) for reg.</a:t>
            </a:r>
          </a:p>
          <a:p>
            <a:pPr marL="457200" indent="-457200" algn="l">
              <a:buFont typeface="Arial" panose="020B0604020202020204" pitchFamily="34" charset="0"/>
              <a:buChar char="•"/>
            </a:pPr>
            <a:r>
              <a:rPr lang="en-US" sz="3000" dirty="0"/>
              <a:t>Cross-entropy for classification</a:t>
            </a:r>
          </a:p>
          <a:p>
            <a:pPr algn="l"/>
            <a:r>
              <a:rPr lang="en-US" sz="3000" dirty="0"/>
              <a:t>Batch size, Initialization of weights</a:t>
            </a:r>
          </a:p>
        </p:txBody>
      </p:sp>
    </p:spTree>
    <p:extLst>
      <p:ext uri="{BB962C8B-B14F-4D97-AF65-F5344CB8AC3E}">
        <p14:creationId xmlns:p14="http://schemas.microsoft.com/office/powerpoint/2010/main" val="189889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ED7A-6D30-49CD-8EC7-081DE93D72C1}"/>
              </a:ext>
            </a:extLst>
          </p:cNvPr>
          <p:cNvSpPr>
            <a:spLocks noGrp="1"/>
          </p:cNvSpPr>
          <p:nvPr>
            <p:ph type="title"/>
          </p:nvPr>
        </p:nvSpPr>
        <p:spPr>
          <a:xfrm>
            <a:off x="-2" y="1042633"/>
            <a:ext cx="12192000" cy="1137042"/>
          </a:xfrm>
        </p:spPr>
        <p:txBody>
          <a:bodyPr>
            <a:normAutofit/>
          </a:bodyPr>
          <a:lstStyle/>
          <a:p>
            <a:r>
              <a:rPr lang="en-US" dirty="0"/>
              <a:t>Avoiding Overfitting Through Regularization</a:t>
            </a:r>
          </a:p>
        </p:txBody>
      </p:sp>
      <p:sp>
        <p:nvSpPr>
          <p:cNvPr id="3" name="Slide Number Placeholder 2">
            <a:extLst>
              <a:ext uri="{FF2B5EF4-FFF2-40B4-BE49-F238E27FC236}">
                <a16:creationId xmlns:a16="http://schemas.microsoft.com/office/drawing/2014/main" id="{19A5B3E8-59DF-46F2-B0F1-103F96BFB629}"/>
              </a:ext>
            </a:extLst>
          </p:cNvPr>
          <p:cNvSpPr>
            <a:spLocks noGrp="1"/>
          </p:cNvSpPr>
          <p:nvPr>
            <p:ph type="sldNum" sz="quarter" idx="12"/>
          </p:nvPr>
        </p:nvSpPr>
        <p:spPr/>
        <p:txBody>
          <a:bodyPr/>
          <a:lstStyle/>
          <a:p>
            <a:fld id="{A5686A01-FA10-4E06-92C7-92734750F4C6}" type="slidenum">
              <a:rPr lang="en-US" smtClean="0"/>
              <a:t>23</a:t>
            </a:fld>
            <a:endParaRPr lang="en-US"/>
          </a:p>
        </p:txBody>
      </p:sp>
      <p:sp>
        <p:nvSpPr>
          <p:cNvPr id="4" name="TextBox 3">
            <a:extLst>
              <a:ext uri="{FF2B5EF4-FFF2-40B4-BE49-F238E27FC236}">
                <a16:creationId xmlns:a16="http://schemas.microsoft.com/office/drawing/2014/main" id="{333520AA-6396-462C-BD19-5B613DA42F6E}"/>
              </a:ext>
            </a:extLst>
          </p:cNvPr>
          <p:cNvSpPr txBox="1"/>
          <p:nvPr/>
        </p:nvSpPr>
        <p:spPr>
          <a:xfrm>
            <a:off x="0" y="2179675"/>
            <a:ext cx="12110484" cy="3785652"/>
          </a:xfrm>
          <a:prstGeom prst="rect">
            <a:avLst/>
          </a:prstGeom>
          <a:noFill/>
        </p:spPr>
        <p:txBody>
          <a:bodyPr wrap="square" rtlCol="0">
            <a:spAutoFit/>
          </a:bodyPr>
          <a:lstStyle/>
          <a:p>
            <a:pPr marL="457200" indent="-457200" algn="l">
              <a:buFont typeface="Arial" panose="020B0604020202020204" pitchFamily="34" charset="0"/>
              <a:buChar char="•"/>
            </a:pPr>
            <a:r>
              <a:rPr lang="en-US" sz="3000" u="sng" dirty="0"/>
              <a:t>L1/L2 regularization</a:t>
            </a:r>
            <a:r>
              <a:rPr lang="en-US" sz="3000" dirty="0"/>
              <a:t>: Loss += |</a:t>
            </a:r>
            <a:r>
              <a:rPr lang="en-US" sz="3000" dirty="0" err="1"/>
              <a:t>Weights,Biases</a:t>
            </a:r>
            <a:r>
              <a:rPr lang="en-US" sz="3000" dirty="0"/>
              <a:t>| + (</a:t>
            </a:r>
            <a:r>
              <a:rPr lang="en-US" sz="3000" dirty="0" err="1"/>
              <a:t>Weights,Biases</a:t>
            </a:r>
            <a:r>
              <a:rPr lang="en-US" sz="3000" dirty="0"/>
              <a:t>)</a:t>
            </a:r>
            <a:r>
              <a:rPr lang="en-US" sz="3000" baseline="30000" dirty="0"/>
              <a:t>2</a:t>
            </a:r>
          </a:p>
          <a:p>
            <a:pPr marL="457200" indent="-457200" algn="l">
              <a:buFont typeface="Arial" panose="020B0604020202020204" pitchFamily="34" charset="0"/>
              <a:buChar char="•"/>
            </a:pPr>
            <a:endParaRPr lang="en-US" sz="3000" u="sng" dirty="0"/>
          </a:p>
          <a:p>
            <a:pPr marL="457200" indent="-457200" algn="l">
              <a:buFont typeface="Arial" panose="020B0604020202020204" pitchFamily="34" charset="0"/>
              <a:buChar char="•"/>
            </a:pPr>
            <a:r>
              <a:rPr lang="en-US" sz="3000" u="sng" dirty="0"/>
              <a:t>Batch normalization</a:t>
            </a:r>
            <a:r>
              <a:rPr lang="en-US" sz="3000" dirty="0"/>
              <a:t>:</a:t>
            </a:r>
            <a:br>
              <a:rPr lang="en-US" sz="3000" dirty="0"/>
            </a:br>
            <a:r>
              <a:rPr lang="en-US" sz="3000" dirty="0"/>
              <a:t>Automatically scale inputs using</a:t>
            </a:r>
            <a:br>
              <a:rPr lang="en-US" sz="3000" dirty="0"/>
            </a:br>
            <a:r>
              <a:rPr lang="en-US" sz="3000" dirty="0"/>
              <a:t>(mean , standard deviation)</a:t>
            </a:r>
            <a:br>
              <a:rPr lang="en-US" sz="3000" dirty="0"/>
            </a:br>
            <a:r>
              <a:rPr lang="en-US" sz="3000" dirty="0"/>
              <a:t>calculated over the batch</a:t>
            </a:r>
          </a:p>
          <a:p>
            <a:pPr marL="457200" indent="-457200" algn="l">
              <a:buFont typeface="Arial" panose="020B0604020202020204" pitchFamily="34" charset="0"/>
              <a:buChar char="•"/>
            </a:pPr>
            <a:endParaRPr lang="en-US" sz="3000" u="sng" dirty="0"/>
          </a:p>
          <a:p>
            <a:pPr marL="457200" indent="-457200" algn="l">
              <a:buFont typeface="Arial" panose="020B0604020202020204" pitchFamily="34" charset="0"/>
              <a:buChar char="•"/>
            </a:pPr>
            <a:r>
              <a:rPr lang="en-US" sz="3000" u="sng" dirty="0"/>
              <a:t>Dropout</a:t>
            </a:r>
            <a:r>
              <a:rPr lang="en-US" sz="3000" dirty="0"/>
              <a:t> (also used to add uncertainty)</a:t>
            </a:r>
          </a:p>
        </p:txBody>
      </p:sp>
      <p:pic>
        <p:nvPicPr>
          <p:cNvPr id="6" name="Picture 5">
            <a:extLst>
              <a:ext uri="{FF2B5EF4-FFF2-40B4-BE49-F238E27FC236}">
                <a16:creationId xmlns:a16="http://schemas.microsoft.com/office/drawing/2014/main" id="{2B89617E-66DD-46E1-B3D9-DF4DA782C54F}"/>
              </a:ext>
            </a:extLst>
          </p:cNvPr>
          <p:cNvPicPr>
            <a:picLocks noChangeAspect="1"/>
          </p:cNvPicPr>
          <p:nvPr/>
        </p:nvPicPr>
        <p:blipFill>
          <a:blip r:embed="rId2"/>
          <a:stretch>
            <a:fillRect/>
          </a:stretch>
        </p:blipFill>
        <p:spPr>
          <a:xfrm>
            <a:off x="6570921" y="2914335"/>
            <a:ext cx="5621079" cy="3943665"/>
          </a:xfrm>
          <a:prstGeom prst="rect">
            <a:avLst/>
          </a:prstGeom>
        </p:spPr>
      </p:pic>
    </p:spTree>
    <p:extLst>
      <p:ext uri="{BB962C8B-B14F-4D97-AF65-F5344CB8AC3E}">
        <p14:creationId xmlns:p14="http://schemas.microsoft.com/office/powerpoint/2010/main" val="222805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77F7-1332-40A2-BF82-01DD3193C4CA}"/>
              </a:ext>
            </a:extLst>
          </p:cNvPr>
          <p:cNvSpPr>
            <a:spLocks noGrp="1"/>
          </p:cNvSpPr>
          <p:nvPr>
            <p:ph type="title"/>
          </p:nvPr>
        </p:nvSpPr>
        <p:spPr>
          <a:xfrm>
            <a:off x="-2" y="1042633"/>
            <a:ext cx="12192000" cy="722372"/>
          </a:xfrm>
        </p:spPr>
        <p:txBody>
          <a:bodyPr/>
          <a:lstStyle/>
          <a:p>
            <a:r>
              <a:rPr lang="en-US" dirty="0"/>
              <a:t>Questions about </a:t>
            </a:r>
            <a:r>
              <a:rPr lang="en-US" dirty="0" err="1"/>
              <a:t>Géron</a:t>
            </a:r>
            <a:r>
              <a:rPr lang="en-US" dirty="0"/>
              <a:t> Ch10 &amp; Ch11</a:t>
            </a:r>
          </a:p>
        </p:txBody>
      </p:sp>
      <p:sp>
        <p:nvSpPr>
          <p:cNvPr id="3" name="Slide Number Placeholder 2">
            <a:extLst>
              <a:ext uri="{FF2B5EF4-FFF2-40B4-BE49-F238E27FC236}">
                <a16:creationId xmlns:a16="http://schemas.microsoft.com/office/drawing/2014/main" id="{A7D8E611-72A4-42FB-95B0-E9F74B1E7259}"/>
              </a:ext>
            </a:extLst>
          </p:cNvPr>
          <p:cNvSpPr>
            <a:spLocks noGrp="1"/>
          </p:cNvSpPr>
          <p:nvPr>
            <p:ph type="sldNum" sz="quarter" idx="12"/>
          </p:nvPr>
        </p:nvSpPr>
        <p:spPr/>
        <p:txBody>
          <a:bodyPr/>
          <a:lstStyle/>
          <a:p>
            <a:fld id="{A5686A01-FA10-4E06-92C7-92734750F4C6}" type="slidenum">
              <a:rPr lang="en-US" smtClean="0"/>
              <a:t>24</a:t>
            </a:fld>
            <a:endParaRPr lang="en-US"/>
          </a:p>
        </p:txBody>
      </p:sp>
      <p:sp>
        <p:nvSpPr>
          <p:cNvPr id="7" name="TextBox 6">
            <a:extLst>
              <a:ext uri="{FF2B5EF4-FFF2-40B4-BE49-F238E27FC236}">
                <a16:creationId xmlns:a16="http://schemas.microsoft.com/office/drawing/2014/main" id="{96598BA2-DDAB-46DC-B989-79ECE4CB4DA1}"/>
              </a:ext>
            </a:extLst>
          </p:cNvPr>
          <p:cNvSpPr txBox="1"/>
          <p:nvPr/>
        </p:nvSpPr>
        <p:spPr>
          <a:xfrm>
            <a:off x="-2" y="1841242"/>
            <a:ext cx="12192000" cy="5016758"/>
          </a:xfrm>
          <a:prstGeom prst="rect">
            <a:avLst/>
          </a:prstGeom>
          <a:noFill/>
        </p:spPr>
        <p:txBody>
          <a:bodyPr wrap="square">
            <a:spAutoFit/>
          </a:bodyPr>
          <a:lstStyle/>
          <a:p>
            <a:r>
              <a:rPr lang="en-US" sz="2000" dirty="0"/>
              <a:t>" I think I don't understood correctly the activation function, and the link with the linearity and the activation </a:t>
            </a:r>
            <a:r>
              <a:rPr lang="en-US" sz="2000" dirty="0" err="1"/>
              <a:t>functionI</a:t>
            </a:r>
            <a:r>
              <a:rPr lang="en-US" sz="2000" dirty="0"/>
              <a:t> don't understood either how the gradient descent works in this case. "</a:t>
            </a:r>
          </a:p>
          <a:p>
            <a:r>
              <a:rPr lang="en-US" sz="2000" dirty="0"/>
              <a:t>What is the role of a Bias Neuron in a TLU and does the TLU work if the Bias Neuron is </a:t>
            </a:r>
            <a:r>
              <a:rPr lang="en-US" sz="2000" dirty="0" err="1"/>
              <a:t>ommited</a:t>
            </a:r>
            <a:r>
              <a:rPr lang="en-US" sz="2000" dirty="0"/>
              <a:t>?</a:t>
            </a:r>
          </a:p>
          <a:p>
            <a:r>
              <a:rPr lang="en-US" sz="2000" dirty="0"/>
              <a:t>What is an API ? </a:t>
            </a:r>
          </a:p>
          <a:p>
            <a:r>
              <a:rPr lang="en-US" sz="2000" dirty="0"/>
              <a:t>batch size and callbacks(especially how early stopping works ) are not really clear</a:t>
            </a:r>
          </a:p>
          <a:p>
            <a:r>
              <a:rPr lang="en-US" sz="2000" dirty="0"/>
              <a:t>How is the number of layers chosen? In the examples in this chapter, the choice seems quite arbitrary.</a:t>
            </a:r>
          </a:p>
          <a:p>
            <a:r>
              <a:rPr lang="en-US" sz="2000" dirty="0"/>
              <a:t>activation function?</a:t>
            </a:r>
          </a:p>
          <a:p>
            <a:r>
              <a:rPr lang="en-US" sz="2000" dirty="0"/>
              <a:t>Why are they different activation functions?</a:t>
            </a:r>
          </a:p>
          <a:p>
            <a:r>
              <a:rPr lang="en-US" sz="2000" dirty="0"/>
              <a:t>I didn't understand the Perceptron and the </a:t>
            </a:r>
            <a:r>
              <a:rPr lang="en-US" sz="2000" dirty="0" err="1"/>
              <a:t>the</a:t>
            </a:r>
            <a:r>
              <a:rPr lang="en-US" sz="2000" dirty="0"/>
              <a:t> differences between tensor flow an the other application programming interfaces</a:t>
            </a:r>
          </a:p>
          <a:p>
            <a:r>
              <a:rPr lang="en-US" sz="2000" dirty="0"/>
              <a:t>I didn't understand the vanishing problem. </a:t>
            </a:r>
          </a:p>
          <a:p>
            <a:r>
              <a:rPr lang="en-US" sz="2000" dirty="0"/>
              <a:t>i don't really understand what is freezing related to reusing layers</a:t>
            </a:r>
          </a:p>
          <a:p>
            <a:r>
              <a:rPr lang="en-US" sz="2000" dirty="0"/>
              <a:t>After these two chapters, it is still not clear to me how hidden layers are determined - how many, which activation function etc. </a:t>
            </a:r>
          </a:p>
          <a:p>
            <a:r>
              <a:rPr lang="en-US" sz="2000" dirty="0"/>
              <a:t>"- Reusing Pretrained Layers - </a:t>
            </a:r>
            <a:r>
              <a:rPr lang="en-US" sz="2000" dirty="0" err="1"/>
              <a:t>Nonsaturating</a:t>
            </a:r>
            <a:r>
              <a:rPr lang="en-US" sz="2000" dirty="0"/>
              <a:t> Activation Functions--&gt; use?"</a:t>
            </a:r>
          </a:p>
          <a:p>
            <a:r>
              <a:rPr lang="en-US" sz="2000" dirty="0"/>
              <a:t>What is the difference between normal dropout and MC dropout ?</a:t>
            </a:r>
          </a:p>
        </p:txBody>
      </p:sp>
    </p:spTree>
    <p:extLst>
      <p:ext uri="{BB962C8B-B14F-4D97-AF65-F5344CB8AC3E}">
        <p14:creationId xmlns:p14="http://schemas.microsoft.com/office/powerpoint/2010/main" val="1715085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25</a:t>
            </a:fld>
            <a:endParaRPr lang="en-US"/>
          </a:p>
        </p:txBody>
      </p:sp>
      <p:sp>
        <p:nvSpPr>
          <p:cNvPr id="12" name="TextBox 11">
            <a:extLst>
              <a:ext uri="{FF2B5EF4-FFF2-40B4-BE49-F238E27FC236}">
                <a16:creationId xmlns:a16="http://schemas.microsoft.com/office/drawing/2014/main" id="{9D6656E1-F909-4789-8FA1-E739D11F3C93}"/>
              </a:ext>
            </a:extLst>
          </p:cNvPr>
          <p:cNvSpPr txBox="1"/>
          <p:nvPr/>
        </p:nvSpPr>
        <p:spPr>
          <a:xfrm>
            <a:off x="0" y="3429000"/>
            <a:ext cx="12192000" cy="286232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Learning Objectives</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Géron</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Ch10 &amp; Ch11):</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Define an artificial neural network</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Understand activation functions</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Understand the steps &amp; best practices to build an artificial neural network</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Know the main hyperparameters defining a neural network’s </a:t>
            </a:r>
            <a:r>
              <a:rPr kumimoji="0" lang="en-US" sz="3000" b="1" i="0" u="none" strike="noStrike" kern="1200" cap="none" spc="0" normalizeH="0" baseline="0" noProof="0" dirty="0">
                <a:ln>
                  <a:noFill/>
                </a:ln>
                <a:solidFill>
                  <a:prstClr val="white"/>
                </a:solidFill>
                <a:effectLst/>
                <a:uLnTx/>
                <a:uFillTx/>
                <a:latin typeface="CMU Sans Serif"/>
                <a:ea typeface="+mn-ea"/>
                <a:cs typeface="+mn-cs"/>
              </a:rPr>
              <a:t>architecture</a:t>
            </a:r>
          </a:p>
          <a:p>
            <a:pPr marL="457200" marR="0" lvl="0" indent="-457200" algn="ctr" defTabSz="457200" rtl="0" eaLnBrk="1" fontAlgn="auto" latinLnBrk="0" hangingPunct="1">
              <a:lnSpc>
                <a:spcPct val="100000"/>
              </a:lnSpc>
              <a:spcBef>
                <a:spcPts val="0"/>
              </a:spcBef>
              <a:spcAft>
                <a:spcPts val="0"/>
              </a:spcAft>
              <a:buClrTx/>
              <a:buSzTx/>
              <a:buFont typeface="+mj-lt"/>
              <a:buAutoNum type="arabicPeriod"/>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Know the main hyperparameters controlling the </a:t>
            </a:r>
            <a:r>
              <a:rPr kumimoji="0" lang="en-US" sz="3000" b="1" i="0" u="none" strike="noStrike" kern="1200" cap="none" spc="0" normalizeH="0" baseline="0" noProof="0" dirty="0">
                <a:ln>
                  <a:noFill/>
                </a:ln>
                <a:solidFill>
                  <a:prstClr val="white"/>
                </a:solidFill>
                <a:effectLst/>
                <a:uLnTx/>
                <a:uFillTx/>
                <a:latin typeface="CMU Sans Serif"/>
                <a:ea typeface="+mn-ea"/>
                <a:cs typeface="+mn-cs"/>
              </a:rPr>
              <a:t>training</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of an NN</a:t>
            </a:r>
          </a:p>
        </p:txBody>
      </p:sp>
    </p:spTree>
    <p:extLst>
      <p:ext uri="{BB962C8B-B14F-4D97-AF65-F5344CB8AC3E}">
        <p14:creationId xmlns:p14="http://schemas.microsoft.com/office/powerpoint/2010/main" val="3410148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80569-4A91-442A-9A37-58A1EE33BE80}"/>
              </a:ext>
            </a:extLst>
          </p:cNvPr>
          <p:cNvSpPr>
            <a:spLocks noGrp="1"/>
          </p:cNvSpPr>
          <p:nvPr>
            <p:ph type="sldNum" sz="quarter" idx="12"/>
          </p:nvPr>
        </p:nvSpPr>
        <p:spPr/>
        <p:txBody>
          <a:bodyPr/>
          <a:lstStyle/>
          <a:p>
            <a:fld id="{A5686A01-FA10-4E06-92C7-92734750F4C6}" type="slidenum">
              <a:rPr lang="en-US" smtClean="0"/>
              <a:pPr/>
              <a:t>26</a:t>
            </a:fld>
            <a:endParaRPr lang="en-US" dirty="0"/>
          </a:p>
        </p:txBody>
      </p:sp>
      <p:pic>
        <p:nvPicPr>
          <p:cNvPr id="7" name="Picture 6" descr="Chart, line chart&#10;&#10;Description automatically generated">
            <a:extLst>
              <a:ext uri="{FF2B5EF4-FFF2-40B4-BE49-F238E27FC236}">
                <a16:creationId xmlns:a16="http://schemas.microsoft.com/office/drawing/2014/main" id="{B7B46A5F-7A07-4D61-BA7C-E31E15E5C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7404" y="1041747"/>
            <a:ext cx="8194596" cy="5816253"/>
          </a:xfrm>
          <a:prstGeom prst="rect">
            <a:avLst/>
          </a:prstGeom>
        </p:spPr>
      </p:pic>
      <p:sp>
        <p:nvSpPr>
          <p:cNvPr id="11" name="TextBox 10">
            <a:extLst>
              <a:ext uri="{FF2B5EF4-FFF2-40B4-BE49-F238E27FC236}">
                <a16:creationId xmlns:a16="http://schemas.microsoft.com/office/drawing/2014/main" id="{E1B4AE46-5819-47DA-8DA6-39B444AE9A98}"/>
              </a:ext>
            </a:extLst>
          </p:cNvPr>
          <p:cNvSpPr txBox="1"/>
          <p:nvPr/>
        </p:nvSpPr>
        <p:spPr>
          <a:xfrm>
            <a:off x="0" y="6211669"/>
            <a:ext cx="4004492" cy="646331"/>
          </a:xfrm>
          <a:prstGeom prst="rect">
            <a:avLst/>
          </a:prstGeom>
          <a:noFill/>
        </p:spPr>
        <p:txBody>
          <a:bodyPr wrap="square">
            <a:spAutoFit/>
          </a:bodyPr>
          <a:lstStyle/>
          <a:p>
            <a:r>
              <a:rPr lang="en-US" i="1" u="sng" dirty="0"/>
              <a:t>Source</a:t>
            </a:r>
            <a:r>
              <a:rPr lang="en-US" i="1" dirty="0"/>
              <a:t>: Deep Learning with Python (Chollet)</a:t>
            </a:r>
          </a:p>
        </p:txBody>
      </p:sp>
      <p:sp>
        <p:nvSpPr>
          <p:cNvPr id="17" name="TextBox 16">
            <a:extLst>
              <a:ext uri="{FF2B5EF4-FFF2-40B4-BE49-F238E27FC236}">
                <a16:creationId xmlns:a16="http://schemas.microsoft.com/office/drawing/2014/main" id="{D58E688E-ED90-48F7-90ED-F21B095B94CB}"/>
              </a:ext>
            </a:extLst>
          </p:cNvPr>
          <p:cNvSpPr txBox="1"/>
          <p:nvPr/>
        </p:nvSpPr>
        <p:spPr>
          <a:xfrm>
            <a:off x="0" y="1041747"/>
            <a:ext cx="3997404" cy="1477328"/>
          </a:xfrm>
          <a:prstGeom prst="rect">
            <a:avLst/>
          </a:prstGeom>
          <a:noFill/>
        </p:spPr>
        <p:txBody>
          <a:bodyPr wrap="square">
            <a:spAutoFit/>
          </a:bodyPr>
          <a:lstStyle/>
          <a:p>
            <a:r>
              <a:rPr lang="en-US" sz="3000" dirty="0"/>
              <a:t>Learning curves for the question “Next steps after training”</a:t>
            </a:r>
          </a:p>
        </p:txBody>
      </p:sp>
    </p:spTree>
    <p:extLst>
      <p:ext uri="{BB962C8B-B14F-4D97-AF65-F5344CB8AC3E}">
        <p14:creationId xmlns:p14="http://schemas.microsoft.com/office/powerpoint/2010/main" val="2450340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fontScale="90000"/>
          </a:bodyPr>
          <a:lstStyle/>
          <a:p>
            <a:r>
              <a:rPr lang="en-US" dirty="0"/>
              <a:t>Min 75-85: Deep Learning to Emulate the Components of Earth System Models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675249"/>
            <a:ext cx="12192001" cy="1446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sng" strike="noStrike" kern="1200" cap="none" spc="0" normalizeH="0" baseline="0" noProof="0" dirty="0">
                <a:ln>
                  <a:noFill/>
                </a:ln>
                <a:solidFill>
                  <a:prstClr val="white"/>
                </a:solidFill>
                <a:effectLst/>
                <a:uLnTx/>
                <a:uFillTx/>
                <a:latin typeface="CMU Sans Serif" panose="02000603000000000000" pitchFamily="2" charset="0"/>
              </a:rPr>
              <a:t>Learning Objectives</a:t>
            </a:r>
            <a:r>
              <a:rPr kumimoji="0" lang="en-US" sz="2400" b="0" i="0" u="none" strike="noStrike" kern="1200" cap="none" spc="0" normalizeH="0" baseline="0" noProof="0" dirty="0">
                <a:ln>
                  <a:noFill/>
                </a:ln>
                <a:solidFill>
                  <a:prstClr val="white"/>
                </a:solidFill>
                <a:effectLst/>
                <a:uLnTx/>
                <a:uFillTx/>
                <a:latin typeface="CMU Sans Serif" panose="02000603000000000000" pitchFamily="2" charset="0"/>
              </a:rPr>
              <a:t> (</a:t>
            </a:r>
            <a:r>
              <a:rPr kumimoji="0" lang="en-US" sz="2400" b="0" i="0" u="none" strike="noStrike" kern="1200" cap="none" spc="0" normalizeH="0" baseline="0" noProof="0" dirty="0" err="1">
                <a:ln>
                  <a:noFill/>
                </a:ln>
                <a:solidFill>
                  <a:prstClr val="white"/>
                </a:solidFill>
                <a:effectLst/>
                <a:uLnTx/>
                <a:uFillTx/>
                <a:latin typeface="CMU Sans Serif" panose="02000603000000000000" pitchFamily="2" charset="0"/>
              </a:rPr>
              <a:t>Géron</a:t>
            </a:r>
            <a:r>
              <a:rPr kumimoji="0" lang="en-US" sz="2400" b="0" i="0" u="none" strike="noStrike" kern="1200" cap="none" spc="0" normalizeH="0" baseline="0" noProof="0" dirty="0">
                <a:ln>
                  <a:noFill/>
                </a:ln>
                <a:solidFill>
                  <a:prstClr val="white"/>
                </a:solidFill>
                <a:effectLst/>
                <a:uLnTx/>
                <a:uFillTx/>
                <a:latin typeface="CMU Sans Serif" panose="02000603000000000000" pitchFamily="2" charset="0"/>
              </a:rPr>
              <a:t> Ch8):</a:t>
            </a:r>
          </a:p>
          <a:p>
            <a:pPr marL="457200" marR="0" lvl="0" indent="-457200" algn="ctr"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white"/>
                </a:solidFill>
                <a:effectLst/>
                <a:uLnTx/>
                <a:uFillTx/>
                <a:latin typeface="CMU Sans Serif" panose="02000603000000000000" pitchFamily="2" charset="0"/>
              </a:rPr>
              <a:t>How to reduce the dimensionality of an environmental dataset in practice?</a:t>
            </a:r>
          </a:p>
          <a:p>
            <a:pPr marL="457200" marR="0" lvl="0" indent="-457200" algn="ctr"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white"/>
                </a:solidFill>
                <a:effectLst/>
                <a:uLnTx/>
                <a:uFillTx/>
                <a:latin typeface="CMU Sans Serif" panose="02000603000000000000" pitchFamily="2" charset="0"/>
              </a:rPr>
              <a:t>What can we learn by clustering complex environmental datasets?</a:t>
            </a:r>
          </a:p>
        </p:txBody>
      </p:sp>
      <p:sp>
        <p:nvSpPr>
          <p:cNvPr id="3" name="TextBox 2">
            <a:extLst>
              <a:ext uri="{FF2B5EF4-FFF2-40B4-BE49-F238E27FC236}">
                <a16:creationId xmlns:a16="http://schemas.microsoft.com/office/drawing/2014/main" id="{20A006BF-141F-4DE5-8738-C5C15E4ECA8C}"/>
              </a:ext>
            </a:extLst>
          </p:cNvPr>
          <p:cNvSpPr txBox="1"/>
          <p:nvPr/>
        </p:nvSpPr>
        <p:spPr>
          <a:xfrm>
            <a:off x="-1" y="5380672"/>
            <a:ext cx="1219200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Re-read the article and write down (1) the scientific goal of the paper;</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none" strike="noStrike" kern="1200" cap="none" spc="0" normalizeH="0" baseline="0" noProof="0" dirty="0">
                <a:ln>
                  <a:noFill/>
                </a:ln>
                <a:solidFill>
                  <a:prstClr val="white"/>
                </a:solidFill>
                <a:effectLst/>
                <a:uLnTx/>
                <a:uFillTx/>
                <a:latin typeface="CMU Sans Serif"/>
                <a:ea typeface="+mn-ea"/>
                <a:cs typeface="+mn-cs"/>
              </a:rPr>
              <a:t>(2) One simple question with your neighbor.</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sng" strike="noStrike" kern="1200" cap="none" spc="0" normalizeH="0" baseline="0" noProof="0" dirty="0">
                <a:ln>
                  <a:noFill/>
                </a:ln>
                <a:solidFill>
                  <a:prstClr val="white"/>
                </a:solidFill>
                <a:effectLst/>
                <a:uLnTx/>
                <a:uFillTx/>
                <a:latin typeface="CMU Sans Serif"/>
                <a:ea typeface="+mn-ea"/>
                <a:cs typeface="+mn-cs"/>
              </a:rPr>
              <a:t>Example</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How did the authors choose their best neural network architecture?</a:t>
            </a:r>
          </a:p>
        </p:txBody>
      </p:sp>
    </p:spTree>
    <p:extLst>
      <p:ext uri="{BB962C8B-B14F-4D97-AF65-F5344CB8AC3E}">
        <p14:creationId xmlns:p14="http://schemas.microsoft.com/office/powerpoint/2010/main" val="1530964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a:bodyPr>
          <a:lstStyle/>
          <a:p>
            <a:r>
              <a:rPr lang="en-US" dirty="0"/>
              <a:t>In a climate model, can we replace an expensive model of storms with a NN?</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Problem</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none" strike="noStrike" kern="1200" cap="none" spc="0" normalizeH="0" baseline="0" noProof="0" dirty="0">
                <a:ln>
                  <a:noFill/>
                </a:ln>
                <a:solidFill>
                  <a:prstClr val="white"/>
                </a:solidFill>
                <a:effectLst/>
                <a:uLnTx/>
                <a:uFillTx/>
                <a:latin typeface="CMU Sans Serif"/>
                <a:ea typeface="+mn-ea"/>
                <a:cs typeface="+mn-cs"/>
              </a:rPr>
              <a:t>- The full-complexity storm-resolving models are too expensive to run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 Current climate models forced to rely on empirical models of clouds</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endParaRPr kumimoji="0" lang="en-US" sz="30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8583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F1C5-6FB0-4622-9D17-9B25BA8412D9}"/>
              </a:ext>
            </a:extLst>
          </p:cNvPr>
          <p:cNvSpPr>
            <a:spLocks noGrp="1"/>
          </p:cNvSpPr>
          <p:nvPr>
            <p:ph type="title"/>
          </p:nvPr>
        </p:nvSpPr>
        <p:spPr>
          <a:xfrm>
            <a:off x="-2" y="1042632"/>
            <a:ext cx="12192000" cy="913759"/>
          </a:xfrm>
        </p:spPr>
        <p:txBody>
          <a:bodyPr/>
          <a:lstStyle/>
          <a:p>
            <a:r>
              <a:rPr lang="en-US" dirty="0"/>
              <a:t>From biological to artificial neural networks</a:t>
            </a:r>
          </a:p>
        </p:txBody>
      </p:sp>
      <p:sp>
        <p:nvSpPr>
          <p:cNvPr id="3" name="Slide Number Placeholder 2">
            <a:extLst>
              <a:ext uri="{FF2B5EF4-FFF2-40B4-BE49-F238E27FC236}">
                <a16:creationId xmlns:a16="http://schemas.microsoft.com/office/drawing/2014/main" id="{3E715628-6470-4E55-9F02-3E66A5726ABF}"/>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5" name="Picture 4">
            <a:extLst>
              <a:ext uri="{FF2B5EF4-FFF2-40B4-BE49-F238E27FC236}">
                <a16:creationId xmlns:a16="http://schemas.microsoft.com/office/drawing/2014/main" id="{CC6900B9-E37A-4623-9762-90A5EB568808}"/>
              </a:ext>
            </a:extLst>
          </p:cNvPr>
          <p:cNvPicPr>
            <a:picLocks noChangeAspect="1"/>
          </p:cNvPicPr>
          <p:nvPr/>
        </p:nvPicPr>
        <p:blipFill>
          <a:blip r:embed="rId2"/>
          <a:stretch>
            <a:fillRect/>
          </a:stretch>
        </p:blipFill>
        <p:spPr>
          <a:xfrm>
            <a:off x="-2" y="2228528"/>
            <a:ext cx="7120882" cy="4629472"/>
          </a:xfrm>
          <a:prstGeom prst="rect">
            <a:avLst/>
          </a:prstGeom>
        </p:spPr>
      </p:pic>
      <p:pic>
        <p:nvPicPr>
          <p:cNvPr id="7" name="Picture 6">
            <a:extLst>
              <a:ext uri="{FF2B5EF4-FFF2-40B4-BE49-F238E27FC236}">
                <a16:creationId xmlns:a16="http://schemas.microsoft.com/office/drawing/2014/main" id="{2CF06466-5485-4CEC-8C6C-B36FEBB684D9}"/>
              </a:ext>
            </a:extLst>
          </p:cNvPr>
          <p:cNvPicPr>
            <a:picLocks noChangeAspect="1"/>
          </p:cNvPicPr>
          <p:nvPr/>
        </p:nvPicPr>
        <p:blipFill>
          <a:blip r:embed="rId3"/>
          <a:stretch>
            <a:fillRect/>
          </a:stretch>
        </p:blipFill>
        <p:spPr>
          <a:xfrm>
            <a:off x="7120884" y="2607902"/>
            <a:ext cx="5071116" cy="3312882"/>
          </a:xfrm>
          <a:prstGeom prst="rect">
            <a:avLst/>
          </a:prstGeom>
        </p:spPr>
      </p:pic>
      <p:sp>
        <p:nvSpPr>
          <p:cNvPr id="8" name="Arrow: Left-Right 7">
            <a:extLst>
              <a:ext uri="{FF2B5EF4-FFF2-40B4-BE49-F238E27FC236}">
                <a16:creationId xmlns:a16="http://schemas.microsoft.com/office/drawing/2014/main" id="{3364E53C-FE00-440E-A5A0-D4B080853530}"/>
              </a:ext>
            </a:extLst>
          </p:cNvPr>
          <p:cNvSpPr/>
          <p:nvPr/>
        </p:nvSpPr>
        <p:spPr>
          <a:xfrm>
            <a:off x="6089530" y="4585796"/>
            <a:ext cx="1488558" cy="563525"/>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01A4067-3629-421F-9892-32A67E9F8E1A}"/>
              </a:ext>
            </a:extLst>
          </p:cNvPr>
          <p:cNvSpPr txBox="1"/>
          <p:nvPr/>
        </p:nvSpPr>
        <p:spPr>
          <a:xfrm>
            <a:off x="2668771" y="3710763"/>
            <a:ext cx="2023730" cy="400110"/>
          </a:xfrm>
          <a:prstGeom prst="rect">
            <a:avLst/>
          </a:prstGeom>
          <a:noFill/>
        </p:spPr>
        <p:txBody>
          <a:bodyPr wrap="square" rtlCol="0">
            <a:spAutoFit/>
          </a:bodyPr>
          <a:lstStyle/>
          <a:p>
            <a:pPr algn="ctr"/>
            <a:r>
              <a:rPr lang="en-US" sz="2000" dirty="0">
                <a:solidFill>
                  <a:schemeClr val="bg1"/>
                </a:solidFill>
              </a:rPr>
              <a:t>Action Potential</a:t>
            </a:r>
          </a:p>
        </p:txBody>
      </p:sp>
      <p:sp>
        <p:nvSpPr>
          <p:cNvPr id="13" name="TextBox 12">
            <a:extLst>
              <a:ext uri="{FF2B5EF4-FFF2-40B4-BE49-F238E27FC236}">
                <a16:creationId xmlns:a16="http://schemas.microsoft.com/office/drawing/2014/main" id="{5FF09578-385B-4A23-8D36-21B7A6BF58D9}"/>
              </a:ext>
            </a:extLst>
          </p:cNvPr>
          <p:cNvSpPr txBox="1"/>
          <p:nvPr/>
        </p:nvSpPr>
        <p:spPr>
          <a:xfrm>
            <a:off x="7120880" y="5921100"/>
            <a:ext cx="5071116" cy="923330"/>
          </a:xfrm>
          <a:prstGeom prst="rect">
            <a:avLst/>
          </a:prstGeom>
          <a:noFill/>
        </p:spPr>
        <p:txBody>
          <a:bodyPr wrap="square">
            <a:spAutoFit/>
          </a:bodyPr>
          <a:lstStyle/>
          <a:p>
            <a:r>
              <a:rPr lang="en-US" u="sng" dirty="0"/>
              <a:t>Source</a:t>
            </a:r>
            <a:r>
              <a:rPr lang="en-US" dirty="0"/>
              <a:t>: https://commons.wikimedia.org/w/index.php?curid=44114666</a:t>
            </a:r>
          </a:p>
        </p:txBody>
      </p:sp>
      <p:sp>
        <p:nvSpPr>
          <p:cNvPr id="16" name="Rectangle 15">
            <a:extLst>
              <a:ext uri="{FF2B5EF4-FFF2-40B4-BE49-F238E27FC236}">
                <a16:creationId xmlns:a16="http://schemas.microsoft.com/office/drawing/2014/main" id="{5156930C-AFDA-494A-B85E-4F75FE29B0BB}"/>
              </a:ext>
            </a:extLst>
          </p:cNvPr>
          <p:cNvSpPr/>
          <p:nvPr/>
        </p:nvSpPr>
        <p:spPr>
          <a:xfrm>
            <a:off x="2902685" y="2291745"/>
            <a:ext cx="1520460" cy="13764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1649C427-8216-4D4D-A2DD-8043845D1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81419" y="2309841"/>
            <a:ext cx="1372575" cy="1355802"/>
          </a:xfrm>
          <a:prstGeom prst="rect">
            <a:avLst/>
          </a:prstGeom>
        </p:spPr>
      </p:pic>
      <p:cxnSp>
        <p:nvCxnSpPr>
          <p:cNvPr id="10" name="Straight Arrow Connector 9">
            <a:extLst>
              <a:ext uri="{FF2B5EF4-FFF2-40B4-BE49-F238E27FC236}">
                <a16:creationId xmlns:a16="http://schemas.microsoft.com/office/drawing/2014/main" id="{5C15E827-66B1-4C3A-98EB-4F3F00275B81}"/>
              </a:ext>
            </a:extLst>
          </p:cNvPr>
          <p:cNvCxnSpPr/>
          <p:nvPr/>
        </p:nvCxnSpPr>
        <p:spPr>
          <a:xfrm>
            <a:off x="2902689" y="3689498"/>
            <a:ext cx="152045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04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Problem</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none" strike="noStrike" kern="1200" cap="none" spc="0" normalizeH="0" baseline="0" noProof="0" dirty="0">
                <a:ln>
                  <a:noFill/>
                </a:ln>
                <a:solidFill>
                  <a:prstClr val="white"/>
                </a:solidFill>
                <a:effectLst/>
                <a:uLnTx/>
                <a:uFillTx/>
                <a:latin typeface="CMU Sans Serif"/>
                <a:ea typeface="+mn-ea"/>
                <a:cs typeface="+mn-cs"/>
              </a:rPr>
              <a:t>- The full-complexity storm-resolving models are too expensive to run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 Current climate models forced to rely on empirical models of clouds</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endParaRPr kumimoji="0" lang="en-US" sz="3000" b="0" i="0" u="none" strike="noStrike" kern="1200" cap="none" spc="0" normalizeH="0" baseline="0" noProof="0" dirty="0">
              <a:ln>
                <a:noFill/>
              </a:ln>
              <a:solidFill>
                <a:prstClr val="white"/>
              </a:solidFill>
              <a:effectLst/>
              <a:uLnTx/>
              <a:uFillTx/>
              <a:latin typeface="CMU Sans Serif"/>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white"/>
                </a:solidFill>
                <a:effectLst/>
                <a:uLnTx/>
                <a:uFillTx/>
                <a:latin typeface="CMU Sans Serif"/>
                <a:ea typeface="+mn-ea"/>
                <a:cs typeface="+mn-cs"/>
              </a:rPr>
              <a:t>Idea</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Train an artificial neural network from high-resolution simulation data</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sng" strike="noStrike" kern="1200" cap="none" spc="0" normalizeH="0" baseline="0" noProof="0" dirty="0">
                <a:ln>
                  <a:noFill/>
                </a:ln>
                <a:solidFill>
                  <a:prstClr val="white"/>
                </a:solidFill>
                <a:effectLst/>
                <a:uLnTx/>
                <a:uFillTx/>
                <a:latin typeface="CMU Sans Serif"/>
                <a:ea typeface="+mn-ea"/>
                <a:cs typeface="+mn-cs"/>
              </a:rPr>
              <a:t>Result</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Neural networks can accurately emulate effects of storms on climate</a:t>
            </a:r>
          </a:p>
        </p:txBody>
      </p:sp>
      <p:pic>
        <p:nvPicPr>
          <p:cNvPr id="6" name="Picture 2" descr="https://www.meteo.physik.uni-muenchen.de/~roger/TCLecs/Fig5.2c.jpg">
            <a:extLst>
              <a:ext uri="{FF2B5EF4-FFF2-40B4-BE49-F238E27FC236}">
                <a16:creationId xmlns:a16="http://schemas.microsoft.com/office/drawing/2014/main" id="{B0B2545E-9454-4D71-BEE8-687E8D13D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91" y="1039423"/>
            <a:ext cx="3432109" cy="257408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008403A-938B-4147-A24B-66AC1C19E06C}"/>
              </a:ext>
            </a:extLst>
          </p:cNvPr>
          <p:cNvGrpSpPr/>
          <p:nvPr/>
        </p:nvGrpSpPr>
        <p:grpSpPr>
          <a:xfrm>
            <a:off x="6429380" y="1289043"/>
            <a:ext cx="3939816" cy="1880709"/>
            <a:chOff x="8547706" y="1560553"/>
            <a:chExt cx="3536327" cy="1695120"/>
          </a:xfrm>
        </p:grpSpPr>
        <p:pic>
          <p:nvPicPr>
            <p:cNvPr id="8" name="Picture 4" descr="Image result for arakawa schubert">
              <a:extLst>
                <a:ext uri="{FF2B5EF4-FFF2-40B4-BE49-F238E27FC236}">
                  <a16:creationId xmlns:a16="http://schemas.microsoft.com/office/drawing/2014/main" id="{6AD91EB0-F833-414E-9E72-3AC288C146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99" t="24652" r="4145" b="18493"/>
            <a:stretch/>
          </p:blipFill>
          <p:spPr bwMode="auto">
            <a:xfrm>
              <a:off x="8547706" y="1560553"/>
              <a:ext cx="3536327" cy="1695120"/>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0551B9A1-BC5C-497E-A5BF-0BD53CC2125D}"/>
                </a:ext>
              </a:extLst>
            </p:cNvPr>
            <p:cNvSpPr/>
            <p:nvPr/>
          </p:nvSpPr>
          <p:spPr>
            <a:xfrm>
              <a:off x="9721489" y="2104301"/>
              <a:ext cx="326004" cy="978011"/>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
          <p:nvSpPr>
            <p:cNvPr id="10" name="Arrow: Circular 9">
              <a:extLst>
                <a:ext uri="{FF2B5EF4-FFF2-40B4-BE49-F238E27FC236}">
                  <a16:creationId xmlns:a16="http://schemas.microsoft.com/office/drawing/2014/main" id="{0BF74F09-7ECB-4737-B551-B341B29AF08A}"/>
                </a:ext>
              </a:extLst>
            </p:cNvPr>
            <p:cNvSpPr/>
            <p:nvPr/>
          </p:nvSpPr>
          <p:spPr>
            <a:xfrm>
              <a:off x="10028163" y="2282406"/>
              <a:ext cx="490794" cy="562008"/>
            </a:xfrm>
            <a:prstGeom prst="circularArrow">
              <a:avLst>
                <a:gd name="adj1" fmla="val 13620"/>
                <a:gd name="adj2" fmla="val 1142319"/>
                <a:gd name="adj3" fmla="val 20275687"/>
                <a:gd name="adj4" fmla="val 2970194"/>
                <a:gd name="adj5" fmla="val 20749"/>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grpSp>
      <p:sp>
        <p:nvSpPr>
          <p:cNvPr id="11" name="Parallelogram 10">
            <a:extLst>
              <a:ext uri="{FF2B5EF4-FFF2-40B4-BE49-F238E27FC236}">
                <a16:creationId xmlns:a16="http://schemas.microsoft.com/office/drawing/2014/main" id="{F1C19FB1-28D3-4647-B7C2-52DEF2BB1468}"/>
              </a:ext>
            </a:extLst>
          </p:cNvPr>
          <p:cNvSpPr/>
          <p:nvPr/>
        </p:nvSpPr>
        <p:spPr>
          <a:xfrm>
            <a:off x="1700780" y="2105570"/>
            <a:ext cx="2265022" cy="1064182"/>
          </a:xfrm>
          <a:prstGeom prst="parallelogram">
            <a:avLst>
              <a:gd name="adj" fmla="val 54521"/>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sp>
        <p:nvSpPr>
          <p:cNvPr id="12" name="TextBox 11">
            <a:extLst>
              <a:ext uri="{FF2B5EF4-FFF2-40B4-BE49-F238E27FC236}">
                <a16:creationId xmlns:a16="http://schemas.microsoft.com/office/drawing/2014/main" id="{0C83640D-B84C-4014-AE26-FB894AB3BED3}"/>
              </a:ext>
            </a:extLst>
          </p:cNvPr>
          <p:cNvSpPr txBox="1"/>
          <p:nvPr/>
        </p:nvSpPr>
        <p:spPr>
          <a:xfrm>
            <a:off x="2237265" y="1628516"/>
            <a:ext cx="1192051" cy="4770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FF0000"/>
                </a:solidFill>
                <a:effectLst/>
                <a:uLnTx/>
                <a:uFillTx/>
                <a:latin typeface="CMU Sans Serif"/>
                <a:ea typeface="+mn-ea"/>
                <a:cs typeface="+mn-cs"/>
              </a:rPr>
              <a:t>100 km</a:t>
            </a:r>
          </a:p>
        </p:txBody>
      </p:sp>
      <p:pic>
        <p:nvPicPr>
          <p:cNvPr id="13" name="Picture 12">
            <a:extLst>
              <a:ext uri="{FF2B5EF4-FFF2-40B4-BE49-F238E27FC236}">
                <a16:creationId xmlns:a16="http://schemas.microsoft.com/office/drawing/2014/main" id="{71F37F87-FD2A-4FE8-ADA3-9C1BCF9040C8}"/>
              </a:ext>
            </a:extLst>
          </p:cNvPr>
          <p:cNvPicPr>
            <a:picLocks noChangeAspect="1"/>
          </p:cNvPicPr>
          <p:nvPr/>
        </p:nvPicPr>
        <p:blipFill rotWithShape="1">
          <a:blip r:embed="rId4"/>
          <a:srcRect l="42478" r="42230"/>
          <a:stretch/>
        </p:blipFill>
        <p:spPr>
          <a:xfrm>
            <a:off x="4954505" y="1028790"/>
            <a:ext cx="1237783" cy="2574082"/>
          </a:xfrm>
          <a:prstGeom prst="rect">
            <a:avLst/>
          </a:prstGeom>
          <a:ln>
            <a:noFill/>
          </a:ln>
        </p:spPr>
      </p:pic>
      <p:pic>
        <p:nvPicPr>
          <p:cNvPr id="14" name="Picture 13">
            <a:extLst>
              <a:ext uri="{FF2B5EF4-FFF2-40B4-BE49-F238E27FC236}">
                <a16:creationId xmlns:a16="http://schemas.microsoft.com/office/drawing/2014/main" id="{2E1FC178-7866-491F-80C9-AD04CCC111B2}"/>
              </a:ext>
            </a:extLst>
          </p:cNvPr>
          <p:cNvPicPr>
            <a:picLocks noChangeAspect="1"/>
          </p:cNvPicPr>
          <p:nvPr/>
        </p:nvPicPr>
        <p:blipFill>
          <a:blip r:embed="rId5"/>
          <a:stretch>
            <a:fillRect/>
          </a:stretch>
        </p:blipFill>
        <p:spPr>
          <a:xfrm>
            <a:off x="6422563" y="1280199"/>
            <a:ext cx="4013728" cy="2015936"/>
          </a:xfrm>
          <a:prstGeom prst="rect">
            <a:avLst/>
          </a:prstGeom>
        </p:spPr>
      </p:pic>
      <p:sp>
        <p:nvSpPr>
          <p:cNvPr id="19" name="TextBox 18">
            <a:extLst>
              <a:ext uri="{FF2B5EF4-FFF2-40B4-BE49-F238E27FC236}">
                <a16:creationId xmlns:a16="http://schemas.microsoft.com/office/drawing/2014/main" id="{49F620AE-3F89-46CE-A0B2-D7517D401996}"/>
              </a:ext>
            </a:extLst>
          </p:cNvPr>
          <p:cNvSpPr txBox="1"/>
          <p:nvPr/>
        </p:nvSpPr>
        <p:spPr>
          <a:xfrm>
            <a:off x="6096000" y="6493984"/>
            <a:ext cx="6096000" cy="369332"/>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white"/>
                </a:solidFill>
                <a:effectLst/>
                <a:uLnTx/>
                <a:uFillTx/>
                <a:latin typeface="CMU Sans Serif"/>
                <a:ea typeface="+mn-ea"/>
                <a:cs typeface="+mn-cs"/>
              </a:rPr>
              <a:t>Source</a:t>
            </a:r>
            <a:r>
              <a:rPr kumimoji="0" lang="en-US" sz="1800" b="0" i="1" u="none" strike="noStrike" kern="1200" cap="none" spc="0" normalizeH="0" baseline="0" noProof="0" dirty="0">
                <a:ln>
                  <a:noFill/>
                </a:ln>
                <a:solidFill>
                  <a:prstClr val="white"/>
                </a:solidFill>
                <a:effectLst/>
                <a:uLnTx/>
                <a:uFillTx/>
                <a:latin typeface="CMU Sans Serif"/>
                <a:ea typeface="+mn-ea"/>
                <a:cs typeface="+mn-cs"/>
              </a:rPr>
              <a:t>: C. Bretherton, S. Rasp, Arakawa and Schubert, Emanuel</a:t>
            </a:r>
          </a:p>
        </p:txBody>
      </p:sp>
    </p:spTree>
    <p:extLst>
      <p:ext uri="{BB962C8B-B14F-4D97-AF65-F5344CB8AC3E}">
        <p14:creationId xmlns:p14="http://schemas.microsoft.com/office/powerpoint/2010/main" val="280281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A158A0-45C1-4440-BAF7-20B6C6980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AAD26ADE-F2E3-46C2-BC45-DF8999F93D5F}"/>
              </a:ext>
            </a:extLst>
          </p:cNvPr>
          <p:cNvSpPr>
            <a:spLocks noGrp="1"/>
          </p:cNvSpPr>
          <p:nvPr>
            <p:ph type="title"/>
          </p:nvPr>
        </p:nvSpPr>
        <p:spPr/>
        <p:txBody>
          <a:bodyPr/>
          <a:lstStyle/>
          <a:p>
            <a:r>
              <a:rPr lang="en-US" dirty="0"/>
              <a:t>Atmospheric Convection = Atmospheric motion driven by air density differences</a:t>
            </a:r>
          </a:p>
        </p:txBody>
      </p:sp>
      <p:sp>
        <p:nvSpPr>
          <p:cNvPr id="11" name="Arrow: Up 10">
            <a:extLst>
              <a:ext uri="{FF2B5EF4-FFF2-40B4-BE49-F238E27FC236}">
                <a16:creationId xmlns:a16="http://schemas.microsoft.com/office/drawing/2014/main" id="{EA1C2212-543C-40D5-8376-C332B3AB6D93}"/>
              </a:ext>
            </a:extLst>
          </p:cNvPr>
          <p:cNvSpPr/>
          <p:nvPr/>
        </p:nvSpPr>
        <p:spPr>
          <a:xfrm>
            <a:off x="706055" y="1325563"/>
            <a:ext cx="1018573" cy="5086812"/>
          </a:xfrm>
          <a:prstGeom prst="upArrow">
            <a:avLst/>
          </a:prstGeom>
          <a:gradFill>
            <a:gsLst>
              <a:gs pos="65000">
                <a:srgbClr val="0C6B9F"/>
              </a:gs>
              <a:gs pos="58000">
                <a:srgbClr val="EBDFD2"/>
              </a:gs>
              <a:gs pos="0">
                <a:srgbClr val="EBDFD2"/>
              </a:gs>
              <a:gs pos="31000">
                <a:srgbClr val="FF0000"/>
              </a:gs>
              <a:gs pos="100000">
                <a:srgbClr val="01356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338959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6CA9A1-0D91-4228-AFCC-90F49D8CDA66}"/>
              </a:ext>
            </a:extLst>
          </p:cNvPr>
          <p:cNvSpPr txBox="1"/>
          <p:nvPr/>
        </p:nvSpPr>
        <p:spPr>
          <a:xfrm>
            <a:off x="0" y="0"/>
            <a:ext cx="12192000"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1</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Largest uncertainties in climate projections from clouds </a:t>
            </a:r>
          </a:p>
        </p:txBody>
      </p:sp>
      <p:pic>
        <p:nvPicPr>
          <p:cNvPr id="7" name="Picture 6">
            <a:extLst>
              <a:ext uri="{FF2B5EF4-FFF2-40B4-BE49-F238E27FC236}">
                <a16:creationId xmlns:a16="http://schemas.microsoft.com/office/drawing/2014/main" id="{10BED7E5-C38B-44E9-AF8D-C120FA45B562}"/>
              </a:ext>
            </a:extLst>
          </p:cNvPr>
          <p:cNvPicPr>
            <a:picLocks noChangeAspect="1"/>
          </p:cNvPicPr>
          <p:nvPr/>
        </p:nvPicPr>
        <p:blipFill>
          <a:blip r:embed="rId4"/>
          <a:stretch>
            <a:fillRect/>
          </a:stretch>
        </p:blipFill>
        <p:spPr>
          <a:xfrm>
            <a:off x="991831" y="553998"/>
            <a:ext cx="10208337" cy="5717407"/>
          </a:xfrm>
          <a:prstGeom prst="rect">
            <a:avLst/>
          </a:prstGeom>
        </p:spPr>
      </p:pic>
      <p:sp>
        <p:nvSpPr>
          <p:cNvPr id="8" name="Rectangle 7">
            <a:extLst>
              <a:ext uri="{FF2B5EF4-FFF2-40B4-BE49-F238E27FC236}">
                <a16:creationId xmlns:a16="http://schemas.microsoft.com/office/drawing/2014/main" id="{3079FF6A-3573-4C72-8EF1-D55DCD8A1B42}"/>
              </a:ext>
            </a:extLst>
          </p:cNvPr>
          <p:cNvSpPr/>
          <p:nvPr/>
        </p:nvSpPr>
        <p:spPr>
          <a:xfrm>
            <a:off x="0" y="6488668"/>
            <a:ext cx="12192000" cy="3693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1800" b="0" i="1" u="sng" strike="noStrike" kern="1200" cap="none" spc="0" normalizeH="0" baseline="0" noProof="0" dirty="0">
                <a:ln>
                  <a:noFill/>
                </a:ln>
                <a:solidFill>
                  <a:srgbClr val="000000"/>
                </a:solidFill>
                <a:effectLst/>
                <a:uLnTx/>
                <a:uFillTx/>
                <a:latin typeface="CMU Sans Serif"/>
                <a:ea typeface="+mn-ea"/>
                <a:cs typeface="+mn-cs"/>
              </a:rPr>
              <a:t>Source: </a:t>
            </a:r>
            <a:r>
              <a:rPr kumimoji="0" lang="de-DE" sz="1800" b="0" i="1" u="none" strike="noStrike" kern="1200" cap="none" spc="0" normalizeH="0" baseline="0" noProof="0" dirty="0">
                <a:ln>
                  <a:noFill/>
                </a:ln>
                <a:solidFill>
                  <a:srgbClr val="000000"/>
                </a:solidFill>
                <a:effectLst/>
                <a:uLnTx/>
                <a:uFillTx/>
                <a:latin typeface="CMU Sans Serif"/>
                <a:ea typeface="+mn-ea"/>
                <a:cs typeface="+mn-cs"/>
              </a:rPr>
              <a:t>Zelinka et al. (2020), Meehl et al. (In Review), Gentine, Eyring &amp; Beucler (2020)</a:t>
            </a:r>
            <a:endParaRPr kumimoji="0" lang="en-US" sz="1800" b="0" i="1" u="none" strike="noStrike" kern="1200" cap="none" spc="0" normalizeH="0" baseline="0" noProof="0" dirty="0">
              <a:ln>
                <a:noFill/>
              </a:ln>
              <a:solidFill>
                <a:prstClr val="black"/>
              </a:solidFill>
              <a:effectLst/>
              <a:uLnTx/>
              <a:uFillTx/>
              <a:latin typeface="CMU Sans Serif"/>
              <a:ea typeface="+mn-ea"/>
              <a:cs typeface="+mn-cs"/>
            </a:endParaRPr>
          </a:p>
        </p:txBody>
      </p:sp>
      <p:sp>
        <p:nvSpPr>
          <p:cNvPr id="10" name="Rectangle 9">
            <a:extLst>
              <a:ext uri="{FF2B5EF4-FFF2-40B4-BE49-F238E27FC236}">
                <a16:creationId xmlns:a16="http://schemas.microsoft.com/office/drawing/2014/main" id="{3EBA6721-7F8D-4345-9088-5E0717F6E55E}"/>
              </a:ext>
            </a:extLst>
          </p:cNvPr>
          <p:cNvSpPr/>
          <p:nvPr/>
        </p:nvSpPr>
        <p:spPr>
          <a:xfrm>
            <a:off x="6827520" y="630198"/>
            <a:ext cx="1910080" cy="57174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Tree>
    <p:custDataLst>
      <p:tags r:id="rId1"/>
    </p:custDataLst>
    <p:extLst>
      <p:ext uri="{BB962C8B-B14F-4D97-AF65-F5344CB8AC3E}">
        <p14:creationId xmlns:p14="http://schemas.microsoft.com/office/powerpoint/2010/main" val="243846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6CA9A1-0D91-4228-AFCC-90F49D8CDA66}"/>
                  </a:ext>
                </a:extLst>
              </p:cNvPr>
              <p:cNvSpPr txBox="1"/>
              <p:nvPr/>
            </p:nvSpPr>
            <p:spPr>
              <a:xfrm>
                <a:off x="0" y="0"/>
                <a:ext cx="12192000"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1</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Largest uncertainties in climate projections from clouds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MU Sans Serif"/>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2</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Global cloud-resolving models can resolve </a:t>
                </a:r>
                <a:br>
                  <a:rPr kumimoji="0" lang="en-US" sz="3000" b="0" i="0" u="none" strike="noStrike" kern="1200" cap="none" spc="0" normalizeH="0" baseline="0" noProof="0" dirty="0">
                    <a:ln>
                      <a:noFill/>
                    </a:ln>
                    <a:solidFill>
                      <a:prstClr val="black"/>
                    </a:solidFill>
                    <a:effectLst/>
                    <a:uLnTx/>
                    <a:uFillTx/>
                    <a:latin typeface="CMU Sans Serif"/>
                    <a:ea typeface="+mn-ea"/>
                    <a:cs typeface="+mn-cs"/>
                  </a:rPr>
                </a:br>
                <a:r>
                  <a:rPr kumimoji="0" lang="en-US" sz="3000" b="0" i="0" u="none" strike="noStrike" kern="1200" cap="none" spc="0" normalizeH="0" baseline="0" noProof="0" dirty="0">
                    <a:ln>
                      <a:noFill/>
                    </a:ln>
                    <a:solidFill>
                      <a:prstClr val="black"/>
                    </a:solidFill>
                    <a:effectLst/>
                    <a:uLnTx/>
                    <a:uFillTx/>
                    <a:latin typeface="CMU Sans Serif"/>
                    <a:ea typeface="+mn-ea"/>
                    <a:cs typeface="+mn-cs"/>
                  </a:rPr>
                  <a:t>convection &amp; clouds at </a:t>
                </a:r>
                <a14:m>
                  <m:oMath xmlns:m="http://schemas.openxmlformats.org/officeDocument/2006/math">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3000" b="0" i="0" u="none" strike="noStrike" kern="1200" cap="none" spc="0" normalizeH="0" baseline="0" noProof="0" dirty="0">
                    <a:ln>
                      <a:noFill/>
                    </a:ln>
                    <a:solidFill>
                      <a:prstClr val="black"/>
                    </a:solidFill>
                    <a:effectLst/>
                    <a:uLnTx/>
                    <a:uFillTx/>
                    <a:latin typeface="CMU Sans Serif"/>
                    <a:ea typeface="+mn-ea"/>
                    <a:cs typeface="+mn-cs"/>
                  </a:rPr>
                  <a:t>1km, but only for short period (1 year) </a:t>
                </a:r>
              </a:p>
            </p:txBody>
          </p:sp>
        </mc:Choice>
        <mc:Fallback xmlns="">
          <p:sp>
            <p:nvSpPr>
              <p:cNvPr id="5" name="TextBox 4">
                <a:extLst>
                  <a:ext uri="{FF2B5EF4-FFF2-40B4-BE49-F238E27FC236}">
                    <a16:creationId xmlns:a16="http://schemas.microsoft.com/office/drawing/2014/main" id="{046CA9A1-0D91-4228-AFCC-90F49D8CDA66}"/>
                  </a:ext>
                </a:extLst>
              </p:cNvPr>
              <p:cNvSpPr txBox="1">
                <a:spLocks noRot="1" noChangeAspect="1" noMove="1" noResize="1" noEditPoints="1" noAdjustHandles="1" noChangeArrowheads="1" noChangeShapeType="1" noTextEdit="1"/>
              </p:cNvSpPr>
              <p:nvPr/>
            </p:nvSpPr>
            <p:spPr>
              <a:xfrm>
                <a:off x="0" y="0"/>
                <a:ext cx="12192000" cy="1938992"/>
              </a:xfrm>
              <a:prstGeom prst="rect">
                <a:avLst/>
              </a:prstGeom>
              <a:blipFill>
                <a:blip r:embed="rId5"/>
                <a:stretch>
                  <a:fillRect l="-1150" t="-3774" b="-974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3079FF6A-3573-4C72-8EF1-D55DCD8A1B42}"/>
              </a:ext>
            </a:extLst>
          </p:cNvPr>
          <p:cNvSpPr/>
          <p:nvPr/>
        </p:nvSpPr>
        <p:spPr>
          <a:xfrm>
            <a:off x="-27116" y="6488668"/>
            <a:ext cx="12219116" cy="3693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1800" b="0" i="1" u="sng" strike="noStrike" kern="1200" cap="none" spc="0" normalizeH="0" baseline="0" noProof="0" dirty="0">
                <a:ln>
                  <a:noFill/>
                </a:ln>
                <a:solidFill>
                  <a:srgbClr val="000000"/>
                </a:solidFill>
                <a:effectLst/>
                <a:uLnTx/>
                <a:uFillTx/>
                <a:latin typeface="CMU Sans Serif"/>
                <a:ea typeface="+mn-ea"/>
                <a:cs typeface="+mn-cs"/>
              </a:rPr>
              <a:t>Source:</a:t>
            </a:r>
            <a:r>
              <a:rPr kumimoji="0" lang="de-DE" sz="1800" b="0" i="1" u="none" strike="noStrike" kern="1200" cap="none" spc="0" normalizeH="0" baseline="0" noProof="0" dirty="0">
                <a:ln>
                  <a:noFill/>
                </a:ln>
                <a:solidFill>
                  <a:srgbClr val="000000"/>
                </a:solidFill>
                <a:effectLst/>
                <a:uLnTx/>
                <a:uFillTx/>
                <a:latin typeface="CMU Sans Serif"/>
                <a:ea typeface="+mn-ea"/>
                <a:cs typeface="+mn-cs"/>
              </a:rPr>
              <a:t> Stevens et al. (2019), Sato et al. (2009), SAM: </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Khairoutdinov and Randall (2003), Lee and Khairoutdinov (2015)</a:t>
            </a:r>
          </a:p>
        </p:txBody>
      </p:sp>
      <p:pic>
        <p:nvPicPr>
          <p:cNvPr id="3" name="Picture 2">
            <a:extLst>
              <a:ext uri="{FF2B5EF4-FFF2-40B4-BE49-F238E27FC236}">
                <a16:creationId xmlns:a16="http://schemas.microsoft.com/office/drawing/2014/main" id="{D1AF8D84-9FCB-4EEB-A7D8-5E97FA651C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955867"/>
            <a:ext cx="12192000" cy="4532801"/>
          </a:xfrm>
          <a:prstGeom prst="rect">
            <a:avLst/>
          </a:prstGeom>
        </p:spPr>
      </p:pic>
    </p:spTree>
    <p:extLst>
      <p:ext uri="{BB962C8B-B14F-4D97-AF65-F5344CB8AC3E}">
        <p14:creationId xmlns:p14="http://schemas.microsoft.com/office/powerpoint/2010/main" val="280061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6CA9A1-0D91-4228-AFCC-90F49D8CDA66}"/>
                  </a:ext>
                </a:extLst>
              </p:cNvPr>
              <p:cNvSpPr txBox="1"/>
              <p:nvPr/>
            </p:nvSpPr>
            <p:spPr>
              <a:xfrm>
                <a:off x="0" y="0"/>
                <a:ext cx="1219200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1</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Largest uncertainties in climate projections from clouds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MU Sans Serif"/>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2</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Global cloud-resolving models can resolve </a:t>
                </a:r>
                <a:br>
                  <a:rPr kumimoji="0" lang="en-US" sz="3000" b="0" i="0" u="none" strike="noStrike" kern="1200" cap="none" spc="0" normalizeH="0" baseline="0" noProof="0" dirty="0">
                    <a:ln>
                      <a:noFill/>
                    </a:ln>
                    <a:solidFill>
                      <a:prstClr val="black"/>
                    </a:solidFill>
                    <a:effectLst/>
                    <a:uLnTx/>
                    <a:uFillTx/>
                    <a:latin typeface="CMU Sans Serif"/>
                    <a:ea typeface="+mn-ea"/>
                    <a:cs typeface="+mn-cs"/>
                  </a:rPr>
                </a:br>
                <a:r>
                  <a:rPr kumimoji="0" lang="en-US" sz="3000" b="0" i="0" u="none" strike="noStrike" kern="1200" cap="none" spc="0" normalizeH="0" baseline="0" noProof="0" dirty="0">
                    <a:ln>
                      <a:noFill/>
                    </a:ln>
                    <a:solidFill>
                      <a:prstClr val="black"/>
                    </a:solidFill>
                    <a:effectLst/>
                    <a:uLnTx/>
                    <a:uFillTx/>
                    <a:latin typeface="CMU Sans Serif"/>
                    <a:ea typeface="+mn-ea"/>
                    <a:cs typeface="+mn-cs"/>
                  </a:rPr>
                  <a:t>convection &amp; clouds at </a:t>
                </a:r>
                <a14:m>
                  <m:oMath xmlns:m="http://schemas.openxmlformats.org/officeDocument/2006/math">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3000" b="0" i="0" u="none" strike="noStrike" kern="1200" cap="none" spc="0" normalizeH="0" baseline="0" noProof="0" dirty="0">
                    <a:ln>
                      <a:noFill/>
                    </a:ln>
                    <a:solidFill>
                      <a:prstClr val="black"/>
                    </a:solidFill>
                    <a:effectLst/>
                    <a:uLnTx/>
                    <a:uFillTx/>
                    <a:latin typeface="CMU Sans Serif"/>
                    <a:ea typeface="+mn-ea"/>
                    <a:cs typeface="+mn-cs"/>
                  </a:rPr>
                  <a:t>1km, but only for short period (1 year)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MU Sans Serif"/>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Motivation 3</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ML can accurately mimic </a:t>
                </a:r>
                <a14:m>
                  <m:oMath xmlns:m="http://schemas.openxmlformats.org/officeDocument/2006/math">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3000" b="0" i="0" u="none" strike="noStrike" kern="1200" cap="none" spc="0" normalizeH="0" baseline="0" noProof="0" dirty="0">
                    <a:ln>
                      <a:noFill/>
                    </a:ln>
                    <a:solidFill>
                      <a:prstClr val="black"/>
                    </a:solidFill>
                    <a:effectLst/>
                    <a:uLnTx/>
                    <a:uFillTx/>
                    <a:latin typeface="CMU Sans Serif"/>
                    <a:ea typeface="+mn-ea"/>
                    <a:cs typeface="+mn-cs"/>
                  </a:rPr>
                  <a:t>1km convective processes</a:t>
                </a:r>
              </a:p>
            </p:txBody>
          </p:sp>
        </mc:Choice>
        <mc:Fallback xmlns="">
          <p:sp>
            <p:nvSpPr>
              <p:cNvPr id="5" name="TextBox 4">
                <a:extLst>
                  <a:ext uri="{FF2B5EF4-FFF2-40B4-BE49-F238E27FC236}">
                    <a16:creationId xmlns:a16="http://schemas.microsoft.com/office/drawing/2014/main" id="{046CA9A1-0D91-4228-AFCC-90F49D8CDA66}"/>
                  </a:ext>
                </a:extLst>
              </p:cNvPr>
              <p:cNvSpPr txBox="1">
                <a:spLocks noRot="1" noChangeAspect="1" noMove="1" noResize="1" noEditPoints="1" noAdjustHandles="1" noChangeArrowheads="1" noChangeShapeType="1" noTextEdit="1"/>
              </p:cNvSpPr>
              <p:nvPr/>
            </p:nvSpPr>
            <p:spPr>
              <a:xfrm>
                <a:off x="0" y="0"/>
                <a:ext cx="12192000" cy="2862322"/>
              </a:xfrm>
              <a:prstGeom prst="rect">
                <a:avLst/>
              </a:prstGeom>
              <a:blipFill>
                <a:blip r:embed="rId4"/>
                <a:stretch>
                  <a:fillRect l="-1150" t="-2553" b="-617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16AA930-131A-492E-9CB9-4BFF58D6689D}"/>
              </a:ext>
            </a:extLst>
          </p:cNvPr>
          <p:cNvSpPr txBox="1"/>
          <p:nvPr/>
        </p:nvSpPr>
        <p:spPr>
          <a:xfrm>
            <a:off x="11389" y="6491404"/>
            <a:ext cx="12180611"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See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Rasp et al. (2018),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Brenowitz</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(2018,2019),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Gentine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 Yuval et al. (2020),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Krasnopolsky</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(2013)</a:t>
            </a:r>
          </a:p>
        </p:txBody>
      </p:sp>
    </p:spTree>
    <p:custDataLst>
      <p:tags r:id="rId1"/>
    </p:custDataLst>
    <p:extLst>
      <p:ext uri="{BB962C8B-B14F-4D97-AF65-F5344CB8AC3E}">
        <p14:creationId xmlns:p14="http://schemas.microsoft.com/office/powerpoint/2010/main" val="280110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D67029-FF15-4C66-AC5D-361E950EE522}"/>
              </a:ext>
            </a:extLst>
          </p:cNvPr>
          <p:cNvSpPr txBox="1"/>
          <p:nvPr/>
        </p:nvSpPr>
        <p:spPr>
          <a:xfrm>
            <a:off x="0" y="0"/>
            <a:ext cx="121920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MU Sans Serif"/>
                <a:ea typeface="+mn-ea"/>
                <a:cs typeface="+mn-cs"/>
              </a:rPr>
              <a:t>ML of </a:t>
            </a:r>
            <a:r>
              <a:rPr kumimoji="0" lang="en-US" sz="4800" b="0" i="0" u="none" strike="noStrike" kern="1200" cap="none" spc="0" normalizeH="0" baseline="0" noProof="0" dirty="0" err="1">
                <a:ln>
                  <a:noFill/>
                </a:ln>
                <a:solidFill>
                  <a:prstClr val="black"/>
                </a:solidFill>
                <a:effectLst/>
                <a:uLnTx/>
                <a:uFillTx/>
                <a:latin typeface="CMU Sans Serif"/>
                <a:ea typeface="+mn-ea"/>
                <a:cs typeface="+mn-cs"/>
              </a:rPr>
              <a:t>Subgrid</a:t>
            </a:r>
            <a:r>
              <a:rPr kumimoji="0" lang="en-US" sz="4800" b="0" i="0" u="none" strike="noStrike" kern="1200" cap="none" spc="0" normalizeH="0" baseline="0" noProof="0" dirty="0">
                <a:ln>
                  <a:noFill/>
                </a:ln>
                <a:solidFill>
                  <a:prstClr val="black"/>
                </a:solidFill>
                <a:effectLst/>
                <a:uLnTx/>
                <a:uFillTx/>
                <a:latin typeface="CMU Sans Serif"/>
                <a:ea typeface="+mn-ea"/>
                <a:cs typeface="+mn-cs"/>
              </a:rPr>
              <a:t>-Scale Thermodynamics</a:t>
            </a:r>
          </a:p>
        </p:txBody>
      </p:sp>
      <p:pic>
        <p:nvPicPr>
          <p:cNvPr id="3" name="Picture 2">
            <a:extLst>
              <a:ext uri="{FF2B5EF4-FFF2-40B4-BE49-F238E27FC236}">
                <a16:creationId xmlns:a16="http://schemas.microsoft.com/office/drawing/2014/main" id="{9E9C84D8-B3C8-4DD4-98BC-DD280D92E430}"/>
              </a:ext>
            </a:extLst>
          </p:cNvPr>
          <p:cNvPicPr>
            <a:picLocks noChangeAspect="1"/>
          </p:cNvPicPr>
          <p:nvPr/>
        </p:nvPicPr>
        <p:blipFill rotWithShape="1">
          <a:blip r:embed="rId4">
            <a:extLst>
              <a:ext uri="{28A0092B-C50C-407E-A947-70E740481C1C}">
                <a14:useLocalDpi xmlns:a14="http://schemas.microsoft.com/office/drawing/2010/main" val="0"/>
              </a:ext>
            </a:extLst>
          </a:blip>
          <a:srcRect l="2110" t="6560" r="3045" b="1474"/>
          <a:stretch/>
        </p:blipFill>
        <p:spPr>
          <a:xfrm>
            <a:off x="3352346" y="1517306"/>
            <a:ext cx="5487307" cy="3507733"/>
          </a:xfrm>
          <a:prstGeom prst="rect">
            <a:avLst/>
          </a:prstGeom>
        </p:spPr>
      </p:pic>
      <p:sp>
        <p:nvSpPr>
          <p:cNvPr id="22" name="TextBox 21">
            <a:extLst>
              <a:ext uri="{FF2B5EF4-FFF2-40B4-BE49-F238E27FC236}">
                <a16:creationId xmlns:a16="http://schemas.microsoft.com/office/drawing/2014/main" id="{17A606C7-50D1-4D0A-A106-8B0A82AF65BF}"/>
              </a:ext>
            </a:extLst>
          </p:cNvPr>
          <p:cNvSpPr txBox="1"/>
          <p:nvPr/>
        </p:nvSpPr>
        <p:spPr>
          <a:xfrm>
            <a:off x="3068258" y="6491549"/>
            <a:ext cx="9143999"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Image source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e3sm.org, </a:t>
            </a:r>
            <a:r>
              <a:rPr kumimoji="0" lang="en-US" sz="1800" b="0" i="1" u="sng" strike="noStrike" kern="1200" cap="none" spc="0" normalizeH="0" baseline="0" noProof="0" dirty="0">
                <a:ln>
                  <a:noFill/>
                </a:ln>
                <a:solidFill>
                  <a:prstClr val="black"/>
                </a:solidFill>
                <a:effectLst/>
                <a:uLnTx/>
                <a:uFillTx/>
                <a:latin typeface="CMU Sans Serif"/>
                <a:ea typeface="+mn-ea"/>
                <a:cs typeface="+mn-cs"/>
              </a:rPr>
              <a:t>Model source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Khairoutdinov et al. (2004)</a:t>
            </a:r>
          </a:p>
        </p:txBody>
      </p:sp>
      <p:sp>
        <p:nvSpPr>
          <p:cNvPr id="30" name="TextBox 29">
            <a:extLst>
              <a:ext uri="{FF2B5EF4-FFF2-40B4-BE49-F238E27FC236}">
                <a16:creationId xmlns:a16="http://schemas.microsoft.com/office/drawing/2014/main" id="{D1871339-89A1-470E-AA88-1F1A64B96333}"/>
              </a:ext>
            </a:extLst>
          </p:cNvPr>
          <p:cNvSpPr txBox="1"/>
          <p:nvPr/>
        </p:nvSpPr>
        <p:spPr>
          <a:xfrm>
            <a:off x="0" y="5302676"/>
            <a:ext cx="12192000"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MU Sans Serif"/>
                <a:ea typeface="+mn-ea"/>
                <a:cs typeface="+mn-cs"/>
              </a:rPr>
              <a:t>Setup</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 Super-Parameterized climate model, </a:t>
            </a:r>
            <a:r>
              <a:rPr kumimoji="0" lang="en-US" sz="3000" b="0" i="0" u="none" strike="noStrike" kern="1200" cap="none" spc="0" normalizeH="0" baseline="0" noProof="0" dirty="0" err="1">
                <a:ln>
                  <a:noFill/>
                </a:ln>
                <a:solidFill>
                  <a:prstClr val="black"/>
                </a:solidFill>
                <a:effectLst/>
                <a:uLnTx/>
                <a:uFillTx/>
                <a:latin typeface="CMU Sans Serif"/>
                <a:ea typeface="+mn-ea"/>
                <a:cs typeface="+mn-cs"/>
              </a:rPr>
              <a:t>Aquaplanet</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&amp; Earth-like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Year 1 for training (</a:t>
            </a:r>
            <a:r>
              <a:rPr kumimoji="0" lang="en-US" sz="3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50M samples), Year 2 for validation/test</a:t>
            </a:r>
          </a:p>
        </p:txBody>
      </p:sp>
      <p:sp>
        <p:nvSpPr>
          <p:cNvPr id="32" name="TextBox 31">
            <a:extLst>
              <a:ext uri="{FF2B5EF4-FFF2-40B4-BE49-F238E27FC236}">
                <a16:creationId xmlns:a16="http://schemas.microsoft.com/office/drawing/2014/main" id="{CB804E85-2582-4F05-B7B4-9EF0CA01A55B}"/>
              </a:ext>
            </a:extLst>
          </p:cNvPr>
          <p:cNvSpPr txBox="1"/>
          <p:nvPr/>
        </p:nvSpPr>
        <p:spPr>
          <a:xfrm>
            <a:off x="9174657" y="1529825"/>
            <a:ext cx="3094237"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MU Sans Serif"/>
                <a:ea typeface="+mn-ea"/>
                <a:cs typeface="+mn-cs"/>
              </a:rPr>
              <a:t>Neural Network: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20 times faster</a:t>
            </a:r>
          </a:p>
        </p:txBody>
      </p:sp>
      <p:grpSp>
        <p:nvGrpSpPr>
          <p:cNvPr id="34" name="Group 33">
            <a:extLst>
              <a:ext uri="{FF2B5EF4-FFF2-40B4-BE49-F238E27FC236}">
                <a16:creationId xmlns:a16="http://schemas.microsoft.com/office/drawing/2014/main" id="{0B088C59-E81E-471E-967C-6B0F6EE1E797}"/>
              </a:ext>
            </a:extLst>
          </p:cNvPr>
          <p:cNvGrpSpPr/>
          <p:nvPr/>
        </p:nvGrpSpPr>
        <p:grpSpPr>
          <a:xfrm>
            <a:off x="6546753" y="1659859"/>
            <a:ext cx="2292900" cy="2041527"/>
            <a:chOff x="4680223" y="2578100"/>
            <a:chExt cx="1785650" cy="1233133"/>
          </a:xfrm>
        </p:grpSpPr>
        <p:sp>
          <p:nvSpPr>
            <p:cNvPr id="35" name="Rectangle 34">
              <a:extLst>
                <a:ext uri="{FF2B5EF4-FFF2-40B4-BE49-F238E27FC236}">
                  <a16:creationId xmlns:a16="http://schemas.microsoft.com/office/drawing/2014/main" id="{268C191E-7E94-4069-AB02-FDFAAFF44D1E}"/>
                </a:ext>
              </a:extLst>
            </p:cNvPr>
            <p:cNvSpPr/>
            <p:nvPr/>
          </p:nvSpPr>
          <p:spPr>
            <a:xfrm>
              <a:off x="4680223" y="2578100"/>
              <a:ext cx="1403061" cy="12331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
          <p:nvSpPr>
            <p:cNvPr id="36" name="Rectangle 35">
              <a:extLst>
                <a:ext uri="{FF2B5EF4-FFF2-40B4-BE49-F238E27FC236}">
                  <a16:creationId xmlns:a16="http://schemas.microsoft.com/office/drawing/2014/main" id="{F7EAD01F-F590-4BD8-A433-4ED39A58EB1B}"/>
                </a:ext>
              </a:extLst>
            </p:cNvPr>
            <p:cNvSpPr/>
            <p:nvPr/>
          </p:nvSpPr>
          <p:spPr>
            <a:xfrm>
              <a:off x="4832623" y="2766617"/>
              <a:ext cx="1633250" cy="630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grpSp>
      <p:pic>
        <p:nvPicPr>
          <p:cNvPr id="31" name="Picture 30">
            <a:extLst>
              <a:ext uri="{FF2B5EF4-FFF2-40B4-BE49-F238E27FC236}">
                <a16:creationId xmlns:a16="http://schemas.microsoft.com/office/drawing/2014/main" id="{620A4CB2-D342-46AF-96F3-A67B7FB730C3}"/>
              </a:ext>
            </a:extLst>
          </p:cNvPr>
          <p:cNvPicPr>
            <a:picLocks noChangeAspect="1"/>
          </p:cNvPicPr>
          <p:nvPr/>
        </p:nvPicPr>
        <p:blipFill rotWithShape="1">
          <a:blip r:embed="rId5">
            <a:extLst>
              <a:ext uri="{28A0092B-C50C-407E-A947-70E740481C1C}">
                <a14:useLocalDpi xmlns:a14="http://schemas.microsoft.com/office/drawing/2010/main" val="0"/>
              </a:ext>
            </a:extLst>
          </a:blip>
          <a:srcRect r="2519"/>
          <a:stretch/>
        </p:blipFill>
        <p:spPr>
          <a:xfrm>
            <a:off x="6379235" y="2030044"/>
            <a:ext cx="2823628" cy="1621030"/>
          </a:xfrm>
          <a:prstGeom prst="rect">
            <a:avLst/>
          </a:prstGeom>
          <a:ln w="76200">
            <a:solidFill>
              <a:schemeClr val="tx1"/>
            </a:solidFill>
            <a:prstDash val="solid"/>
          </a:ln>
        </p:spPr>
      </p:pic>
    </p:spTree>
    <p:custDataLst>
      <p:tags r:id="rId1"/>
    </p:custDataLst>
    <p:extLst>
      <p:ext uri="{BB962C8B-B14F-4D97-AF65-F5344CB8AC3E}">
        <p14:creationId xmlns:p14="http://schemas.microsoft.com/office/powerpoint/2010/main" val="110710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118A322-59F1-46C4-81D5-EDA9F5A01B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1" y="1758072"/>
            <a:ext cx="1034376" cy="1236305"/>
          </a:xfrm>
          <a:prstGeom prst="rect">
            <a:avLst/>
          </a:prstGeom>
        </p:spPr>
      </p:pic>
      <p:pic>
        <p:nvPicPr>
          <p:cNvPr id="20" name="Picture 19" descr="Screen Clipping">
            <a:extLst>
              <a:ext uri="{FF2B5EF4-FFF2-40B4-BE49-F238E27FC236}">
                <a16:creationId xmlns:a16="http://schemas.microsoft.com/office/drawing/2014/main" id="{389BD6A7-722C-458B-ABCE-929DA64F7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425532"/>
            <a:ext cx="12192000" cy="442977"/>
          </a:xfrm>
          <a:prstGeom prst="rect">
            <a:avLst/>
          </a:prstGeom>
          <a:solidFill>
            <a:schemeClr val="bg1"/>
          </a:solidFill>
        </p:spPr>
      </p:pic>
      <p:pic>
        <p:nvPicPr>
          <p:cNvPr id="21" name="Picture 20">
            <a:extLst>
              <a:ext uri="{FF2B5EF4-FFF2-40B4-BE49-F238E27FC236}">
                <a16:creationId xmlns:a16="http://schemas.microsoft.com/office/drawing/2014/main" id="{314D0AA8-FCE9-4997-BBF8-B4B33AA30EFF}"/>
              </a:ext>
            </a:extLst>
          </p:cNvPr>
          <p:cNvPicPr>
            <a:picLocks noChangeAspect="1"/>
          </p:cNvPicPr>
          <p:nvPr/>
        </p:nvPicPr>
        <p:blipFill rotWithShape="1">
          <a:blip r:embed="rId8">
            <a:extLst>
              <a:ext uri="{28A0092B-C50C-407E-A947-70E740481C1C}">
                <a14:useLocalDpi xmlns:a14="http://schemas.microsoft.com/office/drawing/2010/main" val="0"/>
              </a:ext>
            </a:extLst>
          </a:blip>
          <a:srcRect r="2519"/>
          <a:stretch/>
        </p:blipFill>
        <p:spPr>
          <a:xfrm>
            <a:off x="4684186" y="2392950"/>
            <a:ext cx="2823628" cy="1621030"/>
          </a:xfrm>
          <a:prstGeom prst="rect">
            <a:avLst/>
          </a:prstGeom>
          <a:ln w="76200">
            <a:solidFill>
              <a:schemeClr val="tx1"/>
            </a:solidFill>
            <a:prstDash val="solid"/>
          </a:ln>
        </p:spPr>
      </p:pic>
      <p:grpSp>
        <p:nvGrpSpPr>
          <p:cNvPr id="23" name="Group 22">
            <a:extLst>
              <a:ext uri="{FF2B5EF4-FFF2-40B4-BE49-F238E27FC236}">
                <a16:creationId xmlns:a16="http://schemas.microsoft.com/office/drawing/2014/main" id="{F6555105-3B62-46A3-8430-874486225C70}"/>
              </a:ext>
            </a:extLst>
          </p:cNvPr>
          <p:cNvGrpSpPr/>
          <p:nvPr/>
        </p:nvGrpSpPr>
        <p:grpSpPr>
          <a:xfrm>
            <a:off x="63246" y="5539326"/>
            <a:ext cx="1716259" cy="886206"/>
            <a:chOff x="3742120" y="4971477"/>
            <a:chExt cx="1403843" cy="649226"/>
          </a:xfrm>
        </p:grpSpPr>
        <p:cxnSp>
          <p:nvCxnSpPr>
            <p:cNvPr id="24" name="Connector: Curved 23">
              <a:extLst>
                <a:ext uri="{FF2B5EF4-FFF2-40B4-BE49-F238E27FC236}">
                  <a16:creationId xmlns:a16="http://schemas.microsoft.com/office/drawing/2014/main" id="{CE5602C3-2240-432B-9C68-F10AFCF17EC6}"/>
                </a:ext>
              </a:extLst>
            </p:cNvPr>
            <p:cNvCxnSpPr/>
            <p:nvPr/>
          </p:nvCxnSpPr>
          <p:spPr>
            <a:xfrm rot="5400000" flipH="1" flipV="1">
              <a:off x="3556227" y="5158150"/>
              <a:ext cx="643455" cy="271669"/>
            </a:xfrm>
            <a:prstGeom prst="curvedConnector3">
              <a:avLst>
                <a:gd name="adj1" fmla="val 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8F9DABFA-7E8D-433D-9C52-6146DD1BE7CC}"/>
                </a:ext>
              </a:extLst>
            </p:cNvPr>
            <p:cNvCxnSpPr/>
            <p:nvPr/>
          </p:nvCxnSpPr>
          <p:spPr>
            <a:xfrm rot="16200000" flipV="1">
              <a:off x="4010455" y="5339107"/>
              <a:ext cx="444146" cy="102630"/>
            </a:xfrm>
            <a:prstGeom prst="curvedConnector3">
              <a:avLst>
                <a:gd name="adj1" fmla="val 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21531E5B-B9D6-4801-A1DF-EDCB6618D8D1}"/>
                </a:ext>
              </a:extLst>
            </p:cNvPr>
            <p:cNvCxnSpPr/>
            <p:nvPr/>
          </p:nvCxnSpPr>
          <p:spPr>
            <a:xfrm rot="5400000" flipH="1" flipV="1">
              <a:off x="4435465" y="5385265"/>
              <a:ext cx="326719" cy="144158"/>
            </a:xfrm>
            <a:prstGeom prst="curvedConnector3">
              <a:avLst>
                <a:gd name="adj1" fmla="val 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8228B352-7A50-4443-BA39-362848C01F0B}"/>
                </a:ext>
              </a:extLst>
            </p:cNvPr>
            <p:cNvCxnSpPr/>
            <p:nvPr/>
          </p:nvCxnSpPr>
          <p:spPr>
            <a:xfrm rot="16200000" flipV="1">
              <a:off x="4585539" y="5056842"/>
              <a:ext cx="645790" cy="475059"/>
            </a:xfrm>
            <a:prstGeom prst="curvedConnector3">
              <a:avLst>
                <a:gd name="adj1" fmla="val 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BBA5887-0E49-4723-82DF-51B1104DE4B5}"/>
              </a:ext>
            </a:extLst>
          </p:cNvPr>
          <p:cNvGrpSpPr/>
          <p:nvPr/>
        </p:nvGrpSpPr>
        <p:grpSpPr>
          <a:xfrm>
            <a:off x="10622164" y="1902329"/>
            <a:ext cx="1569836" cy="1233245"/>
            <a:chOff x="10622164" y="1902329"/>
            <a:chExt cx="1569836" cy="1233245"/>
          </a:xfrm>
        </p:grpSpPr>
        <p:pic>
          <p:nvPicPr>
            <p:cNvPr id="28" name="Picture 27">
              <a:extLst>
                <a:ext uri="{FF2B5EF4-FFF2-40B4-BE49-F238E27FC236}">
                  <a16:creationId xmlns:a16="http://schemas.microsoft.com/office/drawing/2014/main" id="{CA5CB82E-CB62-42C5-9688-DF9C708365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4297" y="1972392"/>
              <a:ext cx="914576" cy="1093118"/>
            </a:xfrm>
            <a:prstGeom prst="rect">
              <a:avLst/>
            </a:prstGeom>
          </p:spPr>
        </p:pic>
        <p:sp>
          <p:nvSpPr>
            <p:cNvPr id="40" name="Arrow: Curved Right 39">
              <a:extLst>
                <a:ext uri="{FF2B5EF4-FFF2-40B4-BE49-F238E27FC236}">
                  <a16:creationId xmlns:a16="http://schemas.microsoft.com/office/drawing/2014/main" id="{563D6B07-E607-4F8D-B32F-C9E1C29D10A6}"/>
                </a:ext>
              </a:extLst>
            </p:cNvPr>
            <p:cNvSpPr/>
            <p:nvPr/>
          </p:nvSpPr>
          <p:spPr>
            <a:xfrm>
              <a:off x="10622164" y="1902329"/>
              <a:ext cx="535845" cy="1233245"/>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sp>
          <p:nvSpPr>
            <p:cNvPr id="41" name="Arrow: Curved Right 40">
              <a:extLst>
                <a:ext uri="{FF2B5EF4-FFF2-40B4-BE49-F238E27FC236}">
                  <a16:creationId xmlns:a16="http://schemas.microsoft.com/office/drawing/2014/main" id="{C3886B5E-B114-453C-B3E7-BF3DBEEECEC6}"/>
                </a:ext>
              </a:extLst>
            </p:cNvPr>
            <p:cNvSpPr/>
            <p:nvPr/>
          </p:nvSpPr>
          <p:spPr>
            <a:xfrm flipH="1" flipV="1">
              <a:off x="11656155" y="1902329"/>
              <a:ext cx="535845" cy="1233245"/>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grpSp>
      <p:cxnSp>
        <p:nvCxnSpPr>
          <p:cNvPr id="6" name="Straight Arrow Connector 5">
            <a:extLst>
              <a:ext uri="{FF2B5EF4-FFF2-40B4-BE49-F238E27FC236}">
                <a16:creationId xmlns:a16="http://schemas.microsoft.com/office/drawing/2014/main" id="{EA4DEAEF-4543-4099-9AC2-9313DE9841FF}"/>
              </a:ext>
            </a:extLst>
          </p:cNvPr>
          <p:cNvCxnSpPr>
            <a:cxnSpLocks/>
          </p:cNvCxnSpPr>
          <p:nvPr/>
        </p:nvCxnSpPr>
        <p:spPr>
          <a:xfrm>
            <a:off x="2485550" y="520296"/>
            <a:ext cx="2403190" cy="2233414"/>
          </a:xfrm>
          <a:prstGeom prst="straightConnector1">
            <a:avLst/>
          </a:prstGeom>
          <a:ln w="38100">
            <a:solidFill>
              <a:srgbClr val="FFCB0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2ABC9A-62CE-490A-9CA1-AE1E5D9F9B6F}"/>
              </a:ext>
            </a:extLst>
          </p:cNvPr>
          <p:cNvSpPr txBox="1"/>
          <p:nvPr/>
        </p:nvSpPr>
        <p:spPr>
          <a:xfrm>
            <a:off x="826843" y="133612"/>
            <a:ext cx="1853245"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CB06"/>
                </a:solidFill>
                <a:effectLst/>
                <a:uLnTx/>
                <a:uFillTx/>
                <a:latin typeface="CMU Sans Serif"/>
                <a:ea typeface="+mn-ea"/>
                <a:cs typeface="+mn-cs"/>
              </a:rPr>
              <a:t>Insolation</a:t>
            </a:r>
          </a:p>
        </p:txBody>
      </p:sp>
      <p:cxnSp>
        <p:nvCxnSpPr>
          <p:cNvPr id="42" name="Straight Arrow Connector 41">
            <a:extLst>
              <a:ext uri="{FF2B5EF4-FFF2-40B4-BE49-F238E27FC236}">
                <a16:creationId xmlns:a16="http://schemas.microsoft.com/office/drawing/2014/main" id="{0BDB4468-B612-485D-9B76-B48155BD9B4F}"/>
              </a:ext>
            </a:extLst>
          </p:cNvPr>
          <p:cNvCxnSpPr>
            <a:cxnSpLocks/>
          </p:cNvCxnSpPr>
          <p:nvPr/>
        </p:nvCxnSpPr>
        <p:spPr>
          <a:xfrm>
            <a:off x="3073138" y="2455356"/>
            <a:ext cx="1867912" cy="610154"/>
          </a:xfrm>
          <a:prstGeom prst="straightConnector1">
            <a:avLst/>
          </a:prstGeom>
          <a:ln w="38100">
            <a:solidFill>
              <a:srgbClr val="C7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B17473-D3D2-40FF-AFF3-DD6CFE964DE9}"/>
              </a:ext>
            </a:extLst>
          </p:cNvPr>
          <p:cNvCxnSpPr>
            <a:cxnSpLocks/>
          </p:cNvCxnSpPr>
          <p:nvPr/>
        </p:nvCxnSpPr>
        <p:spPr>
          <a:xfrm flipV="1">
            <a:off x="2300140" y="3360811"/>
            <a:ext cx="2640910" cy="613981"/>
          </a:xfrm>
          <a:prstGeom prst="straightConnector1">
            <a:avLst/>
          </a:prstGeom>
          <a:ln w="38100">
            <a:solidFill>
              <a:srgbClr val="4DACE7"/>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71675E-154F-4B50-9F1E-E9FAD798A475}"/>
              </a:ext>
            </a:extLst>
          </p:cNvPr>
          <p:cNvCxnSpPr>
            <a:cxnSpLocks/>
          </p:cNvCxnSpPr>
          <p:nvPr/>
        </p:nvCxnSpPr>
        <p:spPr>
          <a:xfrm flipV="1">
            <a:off x="3073138" y="3662993"/>
            <a:ext cx="1835193" cy="18532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869C4F6-D4FF-4738-AE92-6F742B58E82D}"/>
              </a:ext>
            </a:extLst>
          </p:cNvPr>
          <p:cNvSpPr txBox="1"/>
          <p:nvPr/>
        </p:nvSpPr>
        <p:spPr>
          <a:xfrm>
            <a:off x="834418" y="2096051"/>
            <a:ext cx="2350551"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C70000"/>
                </a:solidFill>
                <a:effectLst/>
                <a:uLnTx/>
                <a:uFillTx/>
                <a:latin typeface="CMU Sans Serif"/>
                <a:ea typeface="+mn-ea"/>
                <a:cs typeface="+mn-cs"/>
              </a:rPr>
              <a:t>Temperature</a:t>
            </a:r>
          </a:p>
        </p:txBody>
      </p:sp>
      <p:sp>
        <p:nvSpPr>
          <p:cNvPr id="48" name="TextBox 47">
            <a:extLst>
              <a:ext uri="{FF2B5EF4-FFF2-40B4-BE49-F238E27FC236}">
                <a16:creationId xmlns:a16="http://schemas.microsoft.com/office/drawing/2014/main" id="{8FE7273F-3458-4FD6-83D5-1062587C4626}"/>
              </a:ext>
            </a:extLst>
          </p:cNvPr>
          <p:cNvSpPr txBox="1"/>
          <p:nvPr/>
        </p:nvSpPr>
        <p:spPr>
          <a:xfrm>
            <a:off x="899201" y="3812767"/>
            <a:ext cx="169472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4DACE7"/>
                </a:solidFill>
                <a:effectLst/>
                <a:uLnTx/>
                <a:uFillTx/>
                <a:latin typeface="CMU Sans Serif"/>
                <a:ea typeface="+mn-ea"/>
                <a:cs typeface="+mn-cs"/>
              </a:rPr>
              <a:t>Specific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4DACE7"/>
                </a:solidFill>
                <a:effectLst/>
                <a:uLnTx/>
                <a:uFillTx/>
                <a:latin typeface="CMU Sans Serif"/>
                <a:ea typeface="+mn-ea"/>
                <a:cs typeface="+mn-cs"/>
              </a:rPr>
              <a:t>Humidity</a:t>
            </a:r>
          </a:p>
        </p:txBody>
      </p:sp>
      <p:sp>
        <p:nvSpPr>
          <p:cNvPr id="49" name="TextBox 48">
            <a:extLst>
              <a:ext uri="{FF2B5EF4-FFF2-40B4-BE49-F238E27FC236}">
                <a16:creationId xmlns:a16="http://schemas.microsoft.com/office/drawing/2014/main" id="{EB2D5BC7-7DB4-4FDB-9802-E8F24B37DB39}"/>
              </a:ext>
            </a:extLst>
          </p:cNvPr>
          <p:cNvSpPr txBox="1"/>
          <p:nvPr/>
        </p:nvSpPr>
        <p:spPr>
          <a:xfrm>
            <a:off x="1785003" y="5419304"/>
            <a:ext cx="2723194"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70C0"/>
                </a:solidFill>
                <a:effectLst/>
                <a:uLnTx/>
                <a:uFillTx/>
                <a:latin typeface="CMU Sans Serif"/>
                <a:ea typeface="+mn-ea"/>
                <a:cs typeface="+mn-cs"/>
              </a:rPr>
              <a:t>Surface Enthalpy Fluxes</a:t>
            </a:r>
          </a:p>
        </p:txBody>
      </p:sp>
      <p:cxnSp>
        <p:nvCxnSpPr>
          <p:cNvPr id="50" name="Straight Arrow Connector 49">
            <a:extLst>
              <a:ext uri="{FF2B5EF4-FFF2-40B4-BE49-F238E27FC236}">
                <a16:creationId xmlns:a16="http://schemas.microsoft.com/office/drawing/2014/main" id="{426D1131-A5C2-4B06-9358-591CCB8FDEE7}"/>
              </a:ext>
            </a:extLst>
          </p:cNvPr>
          <p:cNvCxnSpPr>
            <a:cxnSpLocks/>
          </p:cNvCxnSpPr>
          <p:nvPr/>
        </p:nvCxnSpPr>
        <p:spPr>
          <a:xfrm>
            <a:off x="7333154" y="3819694"/>
            <a:ext cx="1942821" cy="895694"/>
          </a:xfrm>
          <a:prstGeom prst="straightConnector1">
            <a:avLst/>
          </a:prstGeom>
          <a:ln w="38100">
            <a:solidFill>
              <a:srgbClr val="4DACE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2EA82DB-0526-4D00-B9D7-5A27C4746804}"/>
              </a:ext>
            </a:extLst>
          </p:cNvPr>
          <p:cNvCxnSpPr>
            <a:cxnSpLocks/>
          </p:cNvCxnSpPr>
          <p:nvPr/>
        </p:nvCxnSpPr>
        <p:spPr>
          <a:xfrm flipV="1">
            <a:off x="7333154" y="2753710"/>
            <a:ext cx="1821479" cy="415630"/>
          </a:xfrm>
          <a:prstGeom prst="straightConnector1">
            <a:avLst/>
          </a:prstGeom>
          <a:ln w="38100">
            <a:solidFill>
              <a:srgbClr val="C7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3D6AF86-41F7-496E-8E00-99DB1B20A95B}"/>
              </a:ext>
            </a:extLst>
          </p:cNvPr>
          <p:cNvCxnSpPr>
            <a:cxnSpLocks/>
          </p:cNvCxnSpPr>
          <p:nvPr/>
        </p:nvCxnSpPr>
        <p:spPr>
          <a:xfrm flipV="1">
            <a:off x="7340162" y="926303"/>
            <a:ext cx="1666869" cy="1636291"/>
          </a:xfrm>
          <a:prstGeom prst="straightConnector1">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DAB01F-6E32-495F-8E54-773DAF07C6D1}"/>
              </a:ext>
            </a:extLst>
          </p:cNvPr>
          <p:cNvSpPr txBox="1"/>
          <p:nvPr/>
        </p:nvSpPr>
        <p:spPr>
          <a:xfrm>
            <a:off x="8442595" y="4569019"/>
            <a:ext cx="2212001"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4DACE7"/>
                </a:solidFill>
                <a:effectLst/>
                <a:uLnTx/>
                <a:uFillTx/>
                <a:latin typeface="CMU Sans Serif"/>
                <a:ea typeface="+mn-ea"/>
                <a:cs typeface="+mn-cs"/>
              </a:rPr>
              <a:t>Subgrid</a:t>
            </a:r>
            <a:endParaRPr kumimoji="0" lang="en-US" sz="3000" b="0" i="0" u="none" strike="noStrike" kern="1200" cap="none" spc="0" normalizeH="0" baseline="0" noProof="0" dirty="0">
              <a:ln>
                <a:noFill/>
              </a:ln>
              <a:solidFill>
                <a:srgbClr val="4DACE7"/>
              </a:solidFill>
              <a:effectLst/>
              <a:uLnTx/>
              <a:uFillTx/>
              <a:latin typeface="CMU Sans Serif"/>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4DACE7"/>
                </a:solidFill>
                <a:effectLst/>
                <a:uLnTx/>
                <a:uFillTx/>
                <a:latin typeface="CMU Sans Serif"/>
                <a:ea typeface="+mn-ea"/>
                <a:cs typeface="+mn-cs"/>
              </a:rPr>
              <a:t>Moistening</a:t>
            </a:r>
          </a:p>
        </p:txBody>
      </p:sp>
      <p:sp>
        <p:nvSpPr>
          <p:cNvPr id="57" name="TextBox 56">
            <a:extLst>
              <a:ext uri="{FF2B5EF4-FFF2-40B4-BE49-F238E27FC236}">
                <a16:creationId xmlns:a16="http://schemas.microsoft.com/office/drawing/2014/main" id="{2FFE658A-2DBD-4C63-B4EE-0B62CA41DAED}"/>
              </a:ext>
            </a:extLst>
          </p:cNvPr>
          <p:cNvSpPr txBox="1"/>
          <p:nvPr/>
        </p:nvSpPr>
        <p:spPr>
          <a:xfrm>
            <a:off x="8410163" y="2022509"/>
            <a:ext cx="2212001"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C70000"/>
                </a:solidFill>
                <a:effectLst/>
                <a:uLnTx/>
                <a:uFillTx/>
                <a:latin typeface="CMU Sans Serif"/>
                <a:ea typeface="+mn-ea"/>
                <a:cs typeface="+mn-cs"/>
              </a:rPr>
              <a:t>Subgrid</a:t>
            </a:r>
            <a:endParaRPr kumimoji="0" lang="en-US" sz="3000" b="0" i="0" u="none" strike="noStrike" kern="1200" cap="none" spc="0" normalizeH="0" baseline="0" noProof="0" dirty="0">
              <a:ln>
                <a:noFill/>
              </a:ln>
              <a:solidFill>
                <a:srgbClr val="C70000"/>
              </a:solidFill>
              <a:effectLst/>
              <a:uLnTx/>
              <a:uFillTx/>
              <a:latin typeface="CMU Sans Serif"/>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C70000"/>
                </a:solidFill>
                <a:effectLst/>
                <a:uLnTx/>
                <a:uFillTx/>
                <a:latin typeface="CMU Sans Serif"/>
                <a:ea typeface="+mn-ea"/>
                <a:cs typeface="+mn-cs"/>
              </a:rPr>
              <a:t>Heating</a:t>
            </a:r>
          </a:p>
        </p:txBody>
      </p:sp>
      <p:sp>
        <p:nvSpPr>
          <p:cNvPr id="58" name="TextBox 57">
            <a:extLst>
              <a:ext uri="{FF2B5EF4-FFF2-40B4-BE49-F238E27FC236}">
                <a16:creationId xmlns:a16="http://schemas.microsoft.com/office/drawing/2014/main" id="{96DA6534-9641-45DF-8B36-3A4F9117B38C}"/>
              </a:ext>
            </a:extLst>
          </p:cNvPr>
          <p:cNvSpPr txBox="1"/>
          <p:nvPr/>
        </p:nvSpPr>
        <p:spPr>
          <a:xfrm>
            <a:off x="7716851" y="-10859"/>
            <a:ext cx="2455479"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7F7F"/>
                </a:solidFill>
                <a:effectLst/>
                <a:uLnTx/>
                <a:uFillTx/>
                <a:latin typeface="CMU Sans Serif"/>
                <a:ea typeface="+mn-ea"/>
                <a:cs typeface="+mn-cs"/>
              </a:rPr>
              <a:t>Radiative Fluxes</a:t>
            </a:r>
          </a:p>
        </p:txBody>
      </p:sp>
      <p:grpSp>
        <p:nvGrpSpPr>
          <p:cNvPr id="63" name="Group 62">
            <a:extLst>
              <a:ext uri="{FF2B5EF4-FFF2-40B4-BE49-F238E27FC236}">
                <a16:creationId xmlns:a16="http://schemas.microsoft.com/office/drawing/2014/main" id="{92CD5B1C-E7D7-41E6-9D5B-07390E1885A9}"/>
              </a:ext>
            </a:extLst>
          </p:cNvPr>
          <p:cNvGrpSpPr/>
          <p:nvPr/>
        </p:nvGrpSpPr>
        <p:grpSpPr>
          <a:xfrm>
            <a:off x="10382250" y="43804"/>
            <a:ext cx="1760172" cy="738405"/>
            <a:chOff x="3742120" y="4971477"/>
            <a:chExt cx="1403843" cy="649226"/>
          </a:xfrm>
        </p:grpSpPr>
        <p:cxnSp>
          <p:nvCxnSpPr>
            <p:cNvPr id="64" name="Connector: Curved 63">
              <a:extLst>
                <a:ext uri="{FF2B5EF4-FFF2-40B4-BE49-F238E27FC236}">
                  <a16:creationId xmlns:a16="http://schemas.microsoft.com/office/drawing/2014/main" id="{A50B2C67-4DA7-4250-9DAB-96121BFA7B6B}"/>
                </a:ext>
              </a:extLst>
            </p:cNvPr>
            <p:cNvCxnSpPr/>
            <p:nvPr/>
          </p:nvCxnSpPr>
          <p:spPr>
            <a:xfrm rot="5400000" flipH="1" flipV="1">
              <a:off x="3556227" y="5158150"/>
              <a:ext cx="643455" cy="271669"/>
            </a:xfrm>
            <a:prstGeom prst="curvedConnector3">
              <a:avLst>
                <a:gd name="adj1" fmla="val 50000"/>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E26DACD5-945E-409B-BDCB-D6F10ACC5F6F}"/>
                </a:ext>
              </a:extLst>
            </p:cNvPr>
            <p:cNvCxnSpPr/>
            <p:nvPr/>
          </p:nvCxnSpPr>
          <p:spPr>
            <a:xfrm rot="16200000" flipV="1">
              <a:off x="4010455" y="5339107"/>
              <a:ext cx="444146" cy="102630"/>
            </a:xfrm>
            <a:prstGeom prst="curvedConnector3">
              <a:avLst>
                <a:gd name="adj1" fmla="val 50000"/>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080625BE-61C3-4871-8DD4-28B3EBB5644F}"/>
                </a:ext>
              </a:extLst>
            </p:cNvPr>
            <p:cNvCxnSpPr/>
            <p:nvPr/>
          </p:nvCxnSpPr>
          <p:spPr>
            <a:xfrm rot="5400000" flipH="1" flipV="1">
              <a:off x="4435465" y="5385265"/>
              <a:ext cx="326719" cy="144158"/>
            </a:xfrm>
            <a:prstGeom prst="curvedConnector3">
              <a:avLst>
                <a:gd name="adj1" fmla="val 50000"/>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18563CE9-4303-43CC-AA0D-C0EAC6D1C95E}"/>
                </a:ext>
              </a:extLst>
            </p:cNvPr>
            <p:cNvCxnSpPr/>
            <p:nvPr/>
          </p:nvCxnSpPr>
          <p:spPr>
            <a:xfrm rot="16200000" flipV="1">
              <a:off x="4585539" y="5056842"/>
              <a:ext cx="645790" cy="475059"/>
            </a:xfrm>
            <a:prstGeom prst="curvedConnector3">
              <a:avLst>
                <a:gd name="adj1" fmla="val 50000"/>
              </a:avLst>
            </a:prstGeom>
            <a:ln w="38100">
              <a:solidFill>
                <a:srgbClr val="FF7F7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F29A0E4-C665-4566-B094-D4A71A1C7B3A}"/>
              </a:ext>
            </a:extLst>
          </p:cNvPr>
          <p:cNvGrpSpPr/>
          <p:nvPr/>
        </p:nvGrpSpPr>
        <p:grpSpPr>
          <a:xfrm>
            <a:off x="47052" y="3854358"/>
            <a:ext cx="829200" cy="802997"/>
            <a:chOff x="47052" y="3854358"/>
            <a:chExt cx="829200" cy="802997"/>
          </a:xfrm>
        </p:grpSpPr>
        <p:pic>
          <p:nvPicPr>
            <p:cNvPr id="62" name="Picture 61" descr="Icon&#10;&#10;Description automatically generated">
              <a:extLst>
                <a:ext uri="{FF2B5EF4-FFF2-40B4-BE49-F238E27FC236}">
                  <a16:creationId xmlns:a16="http://schemas.microsoft.com/office/drawing/2014/main" id="{407C9635-BDAE-4FCD-A7F0-5FE7C622CB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52" y="4320599"/>
              <a:ext cx="402495" cy="336756"/>
            </a:xfrm>
            <a:prstGeom prst="rect">
              <a:avLst/>
            </a:prstGeom>
          </p:spPr>
        </p:pic>
        <p:pic>
          <p:nvPicPr>
            <p:cNvPr id="68" name="Picture 67" descr="Icon&#10;&#10;Description automatically generated">
              <a:extLst>
                <a:ext uri="{FF2B5EF4-FFF2-40B4-BE49-F238E27FC236}">
                  <a16:creationId xmlns:a16="http://schemas.microsoft.com/office/drawing/2014/main" id="{E330962D-A82E-415D-B3F7-ADD6542CFE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372" y="4178876"/>
              <a:ext cx="378880" cy="316998"/>
            </a:xfrm>
            <a:prstGeom prst="rect">
              <a:avLst/>
            </a:prstGeom>
          </p:spPr>
        </p:pic>
        <p:pic>
          <p:nvPicPr>
            <p:cNvPr id="69" name="Picture 68" descr="Icon&#10;&#10;Description automatically generated">
              <a:extLst>
                <a:ext uri="{FF2B5EF4-FFF2-40B4-BE49-F238E27FC236}">
                  <a16:creationId xmlns:a16="http://schemas.microsoft.com/office/drawing/2014/main" id="{A0940F23-B2D6-4500-9158-D5565BA5BB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97" y="3854358"/>
              <a:ext cx="430049" cy="359810"/>
            </a:xfrm>
            <a:prstGeom prst="rect">
              <a:avLst/>
            </a:prstGeom>
          </p:spPr>
        </p:pic>
      </p:grpSp>
      <p:grpSp>
        <p:nvGrpSpPr>
          <p:cNvPr id="2" name="Group 1">
            <a:extLst>
              <a:ext uri="{FF2B5EF4-FFF2-40B4-BE49-F238E27FC236}">
                <a16:creationId xmlns:a16="http://schemas.microsoft.com/office/drawing/2014/main" id="{C82F7D4C-D144-44F6-A7CF-688B0C70E94A}"/>
              </a:ext>
            </a:extLst>
          </p:cNvPr>
          <p:cNvGrpSpPr/>
          <p:nvPr/>
        </p:nvGrpSpPr>
        <p:grpSpPr>
          <a:xfrm>
            <a:off x="10622164" y="4438960"/>
            <a:ext cx="1569836" cy="1233245"/>
            <a:chOff x="10622164" y="4438960"/>
            <a:chExt cx="1569836" cy="1233245"/>
          </a:xfrm>
        </p:grpSpPr>
        <p:grpSp>
          <p:nvGrpSpPr>
            <p:cNvPr id="60" name="Group 59">
              <a:extLst>
                <a:ext uri="{FF2B5EF4-FFF2-40B4-BE49-F238E27FC236}">
                  <a16:creationId xmlns:a16="http://schemas.microsoft.com/office/drawing/2014/main" id="{E6C05C62-25A3-44FF-9425-293C2AD851D0}"/>
                </a:ext>
              </a:extLst>
            </p:cNvPr>
            <p:cNvGrpSpPr/>
            <p:nvPr/>
          </p:nvGrpSpPr>
          <p:grpSpPr>
            <a:xfrm>
              <a:off x="10622164" y="4438960"/>
              <a:ext cx="1569836" cy="1233245"/>
              <a:chOff x="10622164" y="4438960"/>
              <a:chExt cx="1569836" cy="1233245"/>
            </a:xfrm>
          </p:grpSpPr>
          <p:sp>
            <p:nvSpPr>
              <p:cNvPr id="38" name="Rectangle 37">
                <a:extLst>
                  <a:ext uri="{FF2B5EF4-FFF2-40B4-BE49-F238E27FC236}">
                    <a16:creationId xmlns:a16="http://schemas.microsoft.com/office/drawing/2014/main" id="{EB0B2001-CBC5-4F84-9066-E304D69BDF27}"/>
                  </a:ext>
                </a:extLst>
              </p:cNvPr>
              <p:cNvSpPr/>
              <p:nvPr/>
            </p:nvSpPr>
            <p:spPr>
              <a:xfrm>
                <a:off x="11623436" y="5166969"/>
                <a:ext cx="366132" cy="55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MU Sans Serif"/>
                  <a:ea typeface="+mn-ea"/>
                  <a:cs typeface="+mn-cs"/>
                </a:endParaRPr>
              </a:p>
            </p:txBody>
          </p:sp>
          <p:sp>
            <p:nvSpPr>
              <p:cNvPr id="4" name="Arrow: Curved Right 3">
                <a:extLst>
                  <a:ext uri="{FF2B5EF4-FFF2-40B4-BE49-F238E27FC236}">
                    <a16:creationId xmlns:a16="http://schemas.microsoft.com/office/drawing/2014/main" id="{34C3A74F-596A-4A48-9E34-5C674F191542}"/>
                  </a:ext>
                </a:extLst>
              </p:cNvPr>
              <p:cNvSpPr/>
              <p:nvPr/>
            </p:nvSpPr>
            <p:spPr>
              <a:xfrm>
                <a:off x="10622164" y="4438960"/>
                <a:ext cx="535845" cy="1233245"/>
              </a:xfrm>
              <a:prstGeom prst="curvedRightArrow">
                <a:avLst/>
              </a:prstGeom>
              <a:solidFill>
                <a:srgbClr val="4DACE7"/>
              </a:solidFill>
              <a:ln>
                <a:solidFill>
                  <a:srgbClr val="4DA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sp>
            <p:nvSpPr>
              <p:cNvPr id="39" name="Arrow: Curved Right 38">
                <a:extLst>
                  <a:ext uri="{FF2B5EF4-FFF2-40B4-BE49-F238E27FC236}">
                    <a16:creationId xmlns:a16="http://schemas.microsoft.com/office/drawing/2014/main" id="{9194410A-7FB0-49F2-848F-75A6901EAFC5}"/>
                  </a:ext>
                </a:extLst>
              </p:cNvPr>
              <p:cNvSpPr/>
              <p:nvPr/>
            </p:nvSpPr>
            <p:spPr>
              <a:xfrm flipH="1" flipV="1">
                <a:off x="11656155" y="4438960"/>
                <a:ext cx="535845" cy="1233245"/>
              </a:xfrm>
              <a:prstGeom prst="curvedRightArrow">
                <a:avLst/>
              </a:prstGeom>
              <a:solidFill>
                <a:srgbClr val="4DACE7"/>
              </a:solidFill>
              <a:ln>
                <a:solidFill>
                  <a:srgbClr val="4DA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MU Sans Serif"/>
                  <a:ea typeface="+mn-ea"/>
                  <a:cs typeface="+mn-cs"/>
                </a:endParaRPr>
              </a:p>
            </p:txBody>
          </p:sp>
        </p:grpSp>
        <p:grpSp>
          <p:nvGrpSpPr>
            <p:cNvPr id="32" name="Group 31">
              <a:extLst>
                <a:ext uri="{FF2B5EF4-FFF2-40B4-BE49-F238E27FC236}">
                  <a16:creationId xmlns:a16="http://schemas.microsoft.com/office/drawing/2014/main" id="{DF5257C7-EDEB-46F6-A0EF-FF6BB5EA1C09}"/>
                </a:ext>
              </a:extLst>
            </p:cNvPr>
            <p:cNvGrpSpPr/>
            <p:nvPr/>
          </p:nvGrpSpPr>
          <p:grpSpPr>
            <a:xfrm>
              <a:off x="11008698" y="4593834"/>
              <a:ext cx="829200" cy="802997"/>
              <a:chOff x="11008698" y="4593834"/>
              <a:chExt cx="829200" cy="802997"/>
            </a:xfrm>
          </p:grpSpPr>
          <p:pic>
            <p:nvPicPr>
              <p:cNvPr id="70" name="Picture 69" descr="Icon&#10;&#10;Description automatically generated">
                <a:extLst>
                  <a:ext uri="{FF2B5EF4-FFF2-40B4-BE49-F238E27FC236}">
                    <a16:creationId xmlns:a16="http://schemas.microsoft.com/office/drawing/2014/main" id="{CA3C3866-3CAA-411E-B71E-9E433A9D98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08698" y="5060075"/>
                <a:ext cx="402495" cy="336756"/>
              </a:xfrm>
              <a:prstGeom prst="rect">
                <a:avLst/>
              </a:prstGeom>
            </p:spPr>
          </p:pic>
          <p:pic>
            <p:nvPicPr>
              <p:cNvPr id="71" name="Picture 70" descr="Icon&#10;&#10;Description automatically generated">
                <a:extLst>
                  <a:ext uri="{FF2B5EF4-FFF2-40B4-BE49-F238E27FC236}">
                    <a16:creationId xmlns:a16="http://schemas.microsoft.com/office/drawing/2014/main" id="{AD579CFC-4AF3-48DA-9CC7-1ED3C0DADF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59018" y="4918352"/>
                <a:ext cx="378880" cy="316998"/>
              </a:xfrm>
              <a:prstGeom prst="rect">
                <a:avLst/>
              </a:prstGeom>
            </p:spPr>
          </p:pic>
          <p:pic>
            <p:nvPicPr>
              <p:cNvPr id="72" name="Picture 71" descr="Icon&#10;&#10;Description automatically generated">
                <a:extLst>
                  <a:ext uri="{FF2B5EF4-FFF2-40B4-BE49-F238E27FC236}">
                    <a16:creationId xmlns:a16="http://schemas.microsoft.com/office/drawing/2014/main" id="{F7F0438E-B412-445F-9C63-511547C934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0943" y="4593834"/>
                <a:ext cx="430049" cy="359810"/>
              </a:xfrm>
              <a:prstGeom prst="rect">
                <a:avLst/>
              </a:prstGeom>
            </p:spPr>
          </p:pic>
        </p:grpSp>
      </p:grpSp>
      <p:pic>
        <p:nvPicPr>
          <p:cNvPr id="74" name="Picture 73" descr="A star filled sky&#10;&#10;Description automatically generated">
            <a:extLst>
              <a:ext uri="{FF2B5EF4-FFF2-40B4-BE49-F238E27FC236}">
                <a16:creationId xmlns:a16="http://schemas.microsoft.com/office/drawing/2014/main" id="{8A36DC90-D4FE-4657-B3D2-5493B24764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0" y="-3574"/>
            <a:ext cx="834213" cy="834213"/>
          </a:xfrm>
          <a:prstGeom prst="rect">
            <a:avLst/>
          </a:prstGeom>
        </p:spPr>
      </p:pic>
      <p:pic>
        <p:nvPicPr>
          <p:cNvPr id="46" name="TOEDIT_Trim">
            <a:hlinkClick r:id="" action="ppaction://media"/>
            <a:extLst>
              <a:ext uri="{FF2B5EF4-FFF2-40B4-BE49-F238E27FC236}">
                <a16:creationId xmlns:a16="http://schemas.microsoft.com/office/drawing/2014/main" id="{9860AFF4-A60D-44A2-BBB1-59995BC73E18}"/>
              </a:ext>
            </a:extLst>
          </p:cNvPr>
          <p:cNvPicPr>
            <a:picLocks noChangeAspect="1"/>
          </p:cNvPicPr>
          <p:nvPr>
            <a:videoFile r:link="rId3"/>
            <p:extLst>
              <p:ext uri="{DAA4B4D4-6D71-4841-9C94-3DE7FCFB9230}">
                <p14:media xmlns:p14="http://schemas.microsoft.com/office/powerpoint/2010/main" r:embed="rId2"/>
              </p:ext>
            </p:extLst>
          </p:nvPr>
        </p:nvPicPr>
        <p:blipFill>
          <a:blip r:embed="rId11"/>
          <a:stretch>
            <a:fillRect/>
          </a:stretch>
        </p:blipFill>
        <p:spPr>
          <a:xfrm>
            <a:off x="5220034" y="2651881"/>
            <a:ext cx="1913681" cy="1076446"/>
          </a:xfrm>
          <a:prstGeom prst="rect">
            <a:avLst/>
          </a:prstGeom>
        </p:spPr>
      </p:pic>
      <p:pic>
        <p:nvPicPr>
          <p:cNvPr id="5" name="Picture 4">
            <a:extLst>
              <a:ext uri="{FF2B5EF4-FFF2-40B4-BE49-F238E27FC236}">
                <a16:creationId xmlns:a16="http://schemas.microsoft.com/office/drawing/2014/main" id="{C66CB436-4172-4A28-B4C7-6CF432876FB2}"/>
              </a:ext>
            </a:extLst>
          </p:cNvPr>
          <p:cNvPicPr>
            <a:picLocks noChangeAspect="1"/>
          </p:cNvPicPr>
          <p:nvPr/>
        </p:nvPicPr>
        <p:blipFill>
          <a:blip r:embed="rId12"/>
          <a:stretch>
            <a:fillRect/>
          </a:stretch>
        </p:blipFill>
        <p:spPr>
          <a:xfrm>
            <a:off x="0" y="1510782"/>
            <a:ext cx="12203891" cy="3385366"/>
          </a:xfrm>
          <a:prstGeom prst="rect">
            <a:avLst/>
          </a:prstGeom>
        </p:spPr>
      </p:pic>
      <p:pic>
        <p:nvPicPr>
          <p:cNvPr id="9" name="Picture 8">
            <a:extLst>
              <a:ext uri="{FF2B5EF4-FFF2-40B4-BE49-F238E27FC236}">
                <a16:creationId xmlns:a16="http://schemas.microsoft.com/office/drawing/2014/main" id="{43085BA9-A40F-4701-9F30-64AE34B41E9F}"/>
              </a:ext>
            </a:extLst>
          </p:cNvPr>
          <p:cNvPicPr>
            <a:picLocks noChangeAspect="1"/>
          </p:cNvPicPr>
          <p:nvPr/>
        </p:nvPicPr>
        <p:blipFill>
          <a:blip r:embed="rId13"/>
          <a:stretch>
            <a:fillRect/>
          </a:stretch>
        </p:blipFill>
        <p:spPr>
          <a:xfrm>
            <a:off x="-11891" y="755723"/>
            <a:ext cx="12115800" cy="5210175"/>
          </a:xfrm>
          <a:prstGeom prst="rect">
            <a:avLst/>
          </a:prstGeom>
        </p:spPr>
      </p:pic>
    </p:spTree>
    <p:custDataLst>
      <p:tags r:id="rId1"/>
    </p:custDataLst>
    <p:extLst>
      <p:ext uri="{BB962C8B-B14F-4D97-AF65-F5344CB8AC3E}">
        <p14:creationId xmlns:p14="http://schemas.microsoft.com/office/powerpoint/2010/main" val="348257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954"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par>
                                <p:cTn id="81" presetID="10"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5"/>
                                        </p:tgtEl>
                                      </p:cBhvr>
                                    </p:animEffect>
                                    <p:set>
                                      <p:cBhvr>
                                        <p:cTn id="93" dur="1" fill="hold">
                                          <p:stCondLst>
                                            <p:cond delay="499"/>
                                          </p:stCondLst>
                                        </p:cTn>
                                        <p:tgtEl>
                                          <p:spTgt spid="5"/>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7" restart="whenNotActive" fill="hold" evtFilter="cancelBubble" nodeType="interactiveSeq">
                <p:stCondLst>
                  <p:cond evt="onClick" delay="0">
                    <p:tgtEl>
                      <p:spTgt spid="46"/>
                    </p:tgtEl>
                  </p:cond>
                </p:stCondLst>
                <p:endSync evt="end" delay="0">
                  <p:rtn val="all"/>
                </p:endSync>
                <p:childTnLst>
                  <p:par>
                    <p:cTn id="98" fill="hold">
                      <p:stCondLst>
                        <p:cond delay="0"/>
                      </p:stCondLst>
                      <p:childTnLst>
                        <p:par>
                          <p:cTn id="99" fill="hold">
                            <p:stCondLst>
                              <p:cond delay="0"/>
                            </p:stCondLst>
                            <p:childTnLst>
                              <p:par>
                                <p:cTn id="100" presetID="2" presetClass="mediacall" presetSubtype="0" fill="hold" nodeType="withEffect">
                                  <p:stCondLst>
                                    <p:cond delay="0"/>
                                  </p:stCondLst>
                                  <p:childTnLst>
                                    <p:cmd type="call" cmd="togglePause">
                                      <p:cBhvr>
                                        <p:cTn id="101" dur="1" fill="hold"/>
                                        <p:tgtEl>
                                          <p:spTgt spid="46"/>
                                        </p:tgtEl>
                                      </p:cBhvr>
                                    </p:cmd>
                                  </p:childTnLst>
                                </p:cTn>
                              </p:par>
                            </p:childTnLst>
                          </p:cTn>
                        </p:par>
                      </p:childTnLst>
                    </p:cTn>
                  </p:par>
                </p:childTnLst>
              </p:cTn>
              <p:nextCondLst>
                <p:cond evt="onClick" delay="0">
                  <p:tgtEl>
                    <p:spTgt spid="46"/>
                  </p:tgtEl>
                </p:cond>
              </p:nextCondLst>
            </p:seq>
            <p:video>
              <p:cMediaNode vol="0" mute="1">
                <p:cTn id="102" repeatCount="indefinite" fill="hold" display="0">
                  <p:stCondLst>
                    <p:cond delay="indefinite"/>
                  </p:stCondLst>
                </p:cTn>
                <p:tgtEl>
                  <p:spTgt spid="46"/>
                </p:tgtEl>
              </p:cMediaNode>
            </p:video>
          </p:childTnLst>
        </p:cTn>
      </p:par>
    </p:tnLst>
    <p:bldLst>
      <p:bldP spid="7" grpId="0"/>
      <p:bldP spid="47" grpId="0"/>
      <p:bldP spid="48" grpId="0"/>
      <p:bldP spid="49" grpId="0"/>
      <p:bldP spid="56" grpId="0"/>
      <p:bldP spid="57" grpId="0"/>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_For_Mike">
            <a:hlinkClick r:id="" action="ppaction://media"/>
            <a:extLst>
              <a:ext uri="{FF2B5EF4-FFF2-40B4-BE49-F238E27FC236}">
                <a16:creationId xmlns:a16="http://schemas.microsoft.com/office/drawing/2014/main" id="{50235246-6707-4EDE-B99F-049BE1B26D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868" t="16847" r="8326" b="14738"/>
          <a:stretch/>
        </p:blipFill>
        <p:spPr>
          <a:xfrm>
            <a:off x="2384737" y="0"/>
            <a:ext cx="9797800" cy="6221691"/>
          </a:xfrm>
          <a:prstGeom prst="rect">
            <a:avLst/>
          </a:prstGeom>
        </p:spPr>
      </p:pic>
      <p:sp>
        <p:nvSpPr>
          <p:cNvPr id="2" name="TextBox 1">
            <a:extLst>
              <a:ext uri="{FF2B5EF4-FFF2-40B4-BE49-F238E27FC236}">
                <a16:creationId xmlns:a16="http://schemas.microsoft.com/office/drawing/2014/main" id="{621E8241-E939-42F9-9C6A-92724C6BDAB2}"/>
              </a:ext>
            </a:extLst>
          </p:cNvPr>
          <p:cNvSpPr txBox="1"/>
          <p:nvPr/>
        </p:nvSpPr>
        <p:spPr>
          <a:xfrm>
            <a:off x="11389" y="6491404"/>
            <a:ext cx="12180611"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See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Rasp et al. (2018),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Brenowitz</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(2018,2019),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Gentine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 Yuval et al. (2020),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Krasnopolsky</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(2013)</a:t>
            </a:r>
          </a:p>
        </p:txBody>
      </p:sp>
      <p:sp>
        <p:nvSpPr>
          <p:cNvPr id="8" name="TextBox 7">
            <a:extLst>
              <a:ext uri="{FF2B5EF4-FFF2-40B4-BE49-F238E27FC236}">
                <a16:creationId xmlns:a16="http://schemas.microsoft.com/office/drawing/2014/main" id="{4E814984-A240-4AA5-943F-DE1EFA64A14C}"/>
              </a:ext>
            </a:extLst>
          </p:cNvPr>
          <p:cNvSpPr txBox="1"/>
          <p:nvPr/>
        </p:nvSpPr>
        <p:spPr>
          <a:xfrm>
            <a:off x="6354501" y="6098922"/>
            <a:ext cx="5828036"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Source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Mooers</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Pritchard, Beucler et al. (2021)</a:t>
            </a:r>
          </a:p>
        </p:txBody>
      </p:sp>
      <p:sp>
        <p:nvSpPr>
          <p:cNvPr id="9" name="TextBox 8">
            <a:extLst>
              <a:ext uri="{FF2B5EF4-FFF2-40B4-BE49-F238E27FC236}">
                <a16:creationId xmlns:a16="http://schemas.microsoft.com/office/drawing/2014/main" id="{6151BA86-A1FB-4132-A47F-5167CC649CD1}"/>
              </a:ext>
            </a:extLst>
          </p:cNvPr>
          <p:cNvSpPr txBox="1"/>
          <p:nvPr/>
        </p:nvSpPr>
        <p:spPr>
          <a:xfrm>
            <a:off x="-1" y="441594"/>
            <a:ext cx="2384737"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MU Sans Serif"/>
                <a:ea typeface="+mn-ea"/>
                <a:cs typeface="+mn-cs"/>
              </a:rPr>
              <a:t>Truth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Super-param.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simulation</a:t>
            </a:r>
          </a:p>
        </p:txBody>
      </p:sp>
      <p:sp>
        <p:nvSpPr>
          <p:cNvPr id="10" name="TextBox 9">
            <a:extLst>
              <a:ext uri="{FF2B5EF4-FFF2-40B4-BE49-F238E27FC236}">
                <a16:creationId xmlns:a16="http://schemas.microsoft.com/office/drawing/2014/main" id="{C0DE5DE5-DF80-4523-B535-A55635F8D08C}"/>
              </a:ext>
            </a:extLst>
          </p:cNvPr>
          <p:cNvSpPr txBox="1"/>
          <p:nvPr/>
        </p:nvSpPr>
        <p:spPr>
          <a:xfrm>
            <a:off x="9463" y="4128981"/>
            <a:ext cx="2384737"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MU Sans Serif"/>
                <a:ea typeface="+mn-ea"/>
                <a:cs typeface="+mn-cs"/>
              </a:rPr>
              <a:t>Prediction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NN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(offline)</a:t>
            </a:r>
          </a:p>
        </p:txBody>
      </p:sp>
      <p:pic>
        <p:nvPicPr>
          <p:cNvPr id="4" name="Picture 3">
            <a:extLst>
              <a:ext uri="{FF2B5EF4-FFF2-40B4-BE49-F238E27FC236}">
                <a16:creationId xmlns:a16="http://schemas.microsoft.com/office/drawing/2014/main" id="{ED972668-E399-4A5F-A1DF-AC22BF0AD146}"/>
              </a:ext>
            </a:extLst>
          </p:cNvPr>
          <p:cNvPicPr>
            <a:picLocks noChangeAspect="1"/>
          </p:cNvPicPr>
          <p:nvPr/>
        </p:nvPicPr>
        <p:blipFill>
          <a:blip r:embed="rId6"/>
          <a:stretch>
            <a:fillRect/>
          </a:stretch>
        </p:blipFill>
        <p:spPr>
          <a:xfrm>
            <a:off x="-9463" y="0"/>
            <a:ext cx="12192000" cy="6043687"/>
          </a:xfrm>
          <a:prstGeom prst="rect">
            <a:avLst/>
          </a:prstGeom>
        </p:spPr>
      </p:pic>
    </p:spTree>
    <p:extLst>
      <p:ext uri="{BB962C8B-B14F-4D97-AF65-F5344CB8AC3E}">
        <p14:creationId xmlns:p14="http://schemas.microsoft.com/office/powerpoint/2010/main" val="22091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mediacall" presetSubtype="0" fill="hold" nodeType="withEffect">
                                  <p:stCondLst>
                                    <p:cond delay="0"/>
                                  </p:stCondLst>
                                  <p:childTnLst>
                                    <p:cmd type="call" cmd="playFrom(0.0)">
                                      <p:cBhvr>
                                        <p:cTn id="9" dur="5040" fill="hold"/>
                                        <p:tgtEl>
                                          <p:spTgt spid="7"/>
                                        </p:tgtEl>
                                      </p:cBhvr>
                                    </p:cmd>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p:cTn id="23" repeatCount="indefinite" fill="hold" display="0">
                  <p:stCondLst>
                    <p:cond delay="indefinite"/>
                  </p:stCondLst>
                </p:cTn>
                <p:tgtEl>
                  <p:spTgt spid="7"/>
                </p:tgtEl>
              </p:cMediaNode>
            </p:video>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D3536D-10FF-4FE2-AD36-F19AA30A4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4175" cy="6077798"/>
          </a:xfrm>
          <a:prstGeom prst="rect">
            <a:avLst/>
          </a:prstGeom>
        </p:spPr>
      </p:pic>
    </p:spTree>
    <p:extLst>
      <p:ext uri="{BB962C8B-B14F-4D97-AF65-F5344CB8AC3E}">
        <p14:creationId xmlns:p14="http://schemas.microsoft.com/office/powerpoint/2010/main" val="2793721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E8241-E939-42F9-9C6A-92724C6BDAB2}"/>
              </a:ext>
            </a:extLst>
          </p:cNvPr>
          <p:cNvSpPr txBox="1"/>
          <p:nvPr/>
        </p:nvSpPr>
        <p:spPr>
          <a:xfrm>
            <a:off x="11389" y="6491404"/>
            <a:ext cx="12180611"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CMU Sans Serif"/>
                <a:ea typeface="+mn-ea"/>
                <a:cs typeface="+mn-cs"/>
              </a:rPr>
              <a:t>See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Rasp et al. (2018),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Brenowitz</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(2018,2019),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Gentine</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(2018), Yuval et al. (2020), </a:t>
            </a:r>
            <a:r>
              <a:rPr kumimoji="0" lang="en-US" sz="1800" b="0" i="1" u="none" strike="noStrike" kern="1200" cap="none" spc="0" normalizeH="0" baseline="0" noProof="0" dirty="0" err="1">
                <a:ln>
                  <a:noFill/>
                </a:ln>
                <a:solidFill>
                  <a:prstClr val="black"/>
                </a:solidFill>
                <a:effectLst/>
                <a:uLnTx/>
                <a:uFillTx/>
                <a:latin typeface="CMU Sans Serif"/>
                <a:ea typeface="+mn-ea"/>
                <a:cs typeface="+mn-cs"/>
              </a:rPr>
              <a:t>Krasnopolsky</a:t>
            </a:r>
            <a:r>
              <a:rPr kumimoji="0" lang="en-US" sz="1800" b="0" i="1" u="none" strike="noStrike" kern="1200" cap="none" spc="0" normalizeH="0" baseline="0" noProof="0" dirty="0">
                <a:ln>
                  <a:noFill/>
                </a:ln>
                <a:solidFill>
                  <a:prstClr val="black"/>
                </a:solidFill>
                <a:effectLst/>
                <a:uLnTx/>
                <a:uFillTx/>
                <a:latin typeface="CMU Sans Serif"/>
                <a:ea typeface="+mn-ea"/>
                <a:cs typeface="+mn-cs"/>
              </a:rPr>
              <a:t> et al. (2013)</a:t>
            </a:r>
          </a:p>
        </p:txBody>
      </p:sp>
      <p:pic>
        <p:nvPicPr>
          <p:cNvPr id="5" name="Picture 4">
            <a:extLst>
              <a:ext uri="{FF2B5EF4-FFF2-40B4-BE49-F238E27FC236}">
                <a16:creationId xmlns:a16="http://schemas.microsoft.com/office/drawing/2014/main" id="{2AE7EB01-873F-47A0-8AA6-379F7FAAB79F}"/>
              </a:ext>
            </a:extLst>
          </p:cNvPr>
          <p:cNvPicPr>
            <a:picLocks noChangeAspect="1"/>
          </p:cNvPicPr>
          <p:nvPr/>
        </p:nvPicPr>
        <p:blipFill>
          <a:blip r:embed="rId3"/>
          <a:stretch>
            <a:fillRect/>
          </a:stretch>
        </p:blipFill>
        <p:spPr>
          <a:xfrm>
            <a:off x="0" y="0"/>
            <a:ext cx="12192000" cy="5986435"/>
          </a:xfrm>
          <a:prstGeom prst="rect">
            <a:avLst/>
          </a:prstGeom>
        </p:spPr>
      </p:pic>
    </p:spTree>
    <p:extLst>
      <p:ext uri="{BB962C8B-B14F-4D97-AF65-F5344CB8AC3E}">
        <p14:creationId xmlns:p14="http://schemas.microsoft.com/office/powerpoint/2010/main" val="52545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9D91-45BE-4977-8DAA-2E192D2640BD}"/>
              </a:ext>
            </a:extLst>
          </p:cNvPr>
          <p:cNvSpPr>
            <a:spLocks noGrp="1"/>
          </p:cNvSpPr>
          <p:nvPr>
            <p:ph type="title"/>
          </p:nvPr>
        </p:nvSpPr>
        <p:spPr>
          <a:xfrm>
            <a:off x="-2" y="1042632"/>
            <a:ext cx="12192000" cy="1115777"/>
          </a:xfrm>
        </p:spPr>
        <p:txBody>
          <a:bodyPr/>
          <a:lstStyle/>
          <a:p>
            <a:r>
              <a:rPr lang="en-US" dirty="0"/>
              <a:t>From the perceptron to a fully connected layer</a:t>
            </a:r>
          </a:p>
        </p:txBody>
      </p:sp>
      <p:sp>
        <p:nvSpPr>
          <p:cNvPr id="3" name="Slide Number Placeholder 2">
            <a:extLst>
              <a:ext uri="{FF2B5EF4-FFF2-40B4-BE49-F238E27FC236}">
                <a16:creationId xmlns:a16="http://schemas.microsoft.com/office/drawing/2014/main" id="{7D91BFEA-F101-4A10-9C06-5A25C1F2A456}"/>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5" name="Picture 4">
            <a:extLst>
              <a:ext uri="{FF2B5EF4-FFF2-40B4-BE49-F238E27FC236}">
                <a16:creationId xmlns:a16="http://schemas.microsoft.com/office/drawing/2014/main" id="{738CABC3-CAED-4FFF-8F86-E4EC8197F188}"/>
              </a:ext>
            </a:extLst>
          </p:cNvPr>
          <p:cNvPicPr>
            <a:picLocks noChangeAspect="1"/>
          </p:cNvPicPr>
          <p:nvPr/>
        </p:nvPicPr>
        <p:blipFill>
          <a:blip r:embed="rId2"/>
          <a:stretch>
            <a:fillRect/>
          </a:stretch>
        </p:blipFill>
        <p:spPr>
          <a:xfrm>
            <a:off x="0" y="2158409"/>
            <a:ext cx="6096000" cy="3415917"/>
          </a:xfrm>
          <a:prstGeom prst="rect">
            <a:avLst/>
          </a:prstGeom>
        </p:spPr>
      </p:pic>
      <p:pic>
        <p:nvPicPr>
          <p:cNvPr id="7" name="Picture 6">
            <a:extLst>
              <a:ext uri="{FF2B5EF4-FFF2-40B4-BE49-F238E27FC236}">
                <a16:creationId xmlns:a16="http://schemas.microsoft.com/office/drawing/2014/main" id="{AB9EB1E8-E670-41B7-8915-9A197505670F}"/>
              </a:ext>
            </a:extLst>
          </p:cNvPr>
          <p:cNvPicPr>
            <a:picLocks noChangeAspect="1"/>
          </p:cNvPicPr>
          <p:nvPr/>
        </p:nvPicPr>
        <p:blipFill rotWithShape="1">
          <a:blip r:embed="rId3"/>
          <a:srcRect l="5495" t="1900"/>
          <a:stretch/>
        </p:blipFill>
        <p:spPr>
          <a:xfrm>
            <a:off x="6096000" y="2158409"/>
            <a:ext cx="6096000" cy="3447604"/>
          </a:xfrm>
          <a:prstGeom prst="rect">
            <a:avLst/>
          </a:prstGeom>
        </p:spPr>
      </p:pic>
      <p:sp>
        <p:nvSpPr>
          <p:cNvPr id="8" name="TextBox 7">
            <a:extLst>
              <a:ext uri="{FF2B5EF4-FFF2-40B4-BE49-F238E27FC236}">
                <a16:creationId xmlns:a16="http://schemas.microsoft.com/office/drawing/2014/main" id="{896114EA-20FE-44AC-A6BD-8C42FA5BBF13}"/>
              </a:ext>
            </a:extLst>
          </p:cNvPr>
          <p:cNvSpPr txBox="1"/>
          <p:nvPr/>
        </p:nvSpPr>
        <p:spPr>
          <a:xfrm>
            <a:off x="0" y="5574326"/>
            <a:ext cx="6096000" cy="553998"/>
          </a:xfrm>
          <a:prstGeom prst="rect">
            <a:avLst/>
          </a:prstGeom>
          <a:noFill/>
        </p:spPr>
        <p:txBody>
          <a:bodyPr wrap="square" rtlCol="0">
            <a:spAutoFit/>
          </a:bodyPr>
          <a:lstStyle/>
          <a:p>
            <a:pPr algn="ctr"/>
            <a:r>
              <a:rPr lang="en-US" sz="3000" dirty="0"/>
              <a:t>3 inputs, 1 output</a:t>
            </a:r>
          </a:p>
        </p:txBody>
      </p:sp>
      <p:sp>
        <p:nvSpPr>
          <p:cNvPr id="9" name="TextBox 8">
            <a:extLst>
              <a:ext uri="{FF2B5EF4-FFF2-40B4-BE49-F238E27FC236}">
                <a16:creationId xmlns:a16="http://schemas.microsoft.com/office/drawing/2014/main" id="{8152C735-65F5-4571-9C5C-E9BBBFFE2CD0}"/>
              </a:ext>
            </a:extLst>
          </p:cNvPr>
          <p:cNvSpPr txBox="1"/>
          <p:nvPr/>
        </p:nvSpPr>
        <p:spPr>
          <a:xfrm>
            <a:off x="6096001" y="5590170"/>
            <a:ext cx="6096000" cy="553998"/>
          </a:xfrm>
          <a:prstGeom prst="rect">
            <a:avLst/>
          </a:prstGeom>
          <a:noFill/>
        </p:spPr>
        <p:txBody>
          <a:bodyPr wrap="square" rtlCol="0">
            <a:spAutoFit/>
          </a:bodyPr>
          <a:lstStyle/>
          <a:p>
            <a:pPr algn="ctr"/>
            <a:r>
              <a:rPr lang="en-US" sz="3000" dirty="0"/>
              <a:t>2 inputs, 3 outputs</a:t>
            </a:r>
          </a:p>
        </p:txBody>
      </p:sp>
    </p:spTree>
    <p:extLst>
      <p:ext uri="{BB962C8B-B14F-4D97-AF65-F5344CB8AC3E}">
        <p14:creationId xmlns:p14="http://schemas.microsoft.com/office/powerpoint/2010/main" val="34990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7885F-921B-43E9-9A9B-C1EB31144368}"/>
              </a:ext>
            </a:extLst>
          </p:cNvPr>
          <p:cNvPicPr>
            <a:picLocks noChangeAspect="1"/>
          </p:cNvPicPr>
          <p:nvPr/>
        </p:nvPicPr>
        <p:blipFill>
          <a:blip r:embed="rId3"/>
          <a:stretch>
            <a:fillRect/>
          </a:stretch>
        </p:blipFill>
        <p:spPr>
          <a:xfrm>
            <a:off x="-185198" y="0"/>
            <a:ext cx="7449646" cy="6858000"/>
          </a:xfrm>
          <a:prstGeom prst="rect">
            <a:avLst/>
          </a:prstGeom>
        </p:spPr>
      </p:pic>
      <p:pic>
        <p:nvPicPr>
          <p:cNvPr id="5" name="Picture 4" descr="\documentclass{article}&#10;\usepackage{amsmath}&#10;\pagestyle{empty}&#10;\begin{document}&#10;&#10;$&#10;R^{2}\left(p\right)=1-\frac{\left\langle \mathrm{Squared\ error}\left(x,y,p\right)\right\rangle _{x,y}}{\mathrm{Variance}_{x,y}\left(x,y,p\right)}&#10;$&#10;&#10;\end{document}" title="IguanaTex Bitmap Display">
            <a:extLst>
              <a:ext uri="{FF2B5EF4-FFF2-40B4-BE49-F238E27FC236}">
                <a16:creationId xmlns:a16="http://schemas.microsoft.com/office/drawing/2014/main" id="{32879A96-BA04-4282-8217-D06D8E4774F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412253" y="0"/>
            <a:ext cx="5779747" cy="668438"/>
          </a:xfrm>
          <a:prstGeom prst="rect">
            <a:avLst/>
          </a:prstGeom>
        </p:spPr>
      </p:pic>
      <p:sp>
        <p:nvSpPr>
          <p:cNvPr id="6" name="TextBox 5">
            <a:extLst>
              <a:ext uri="{FF2B5EF4-FFF2-40B4-BE49-F238E27FC236}">
                <a16:creationId xmlns:a16="http://schemas.microsoft.com/office/drawing/2014/main" id="{7D97C4EE-822B-43EC-B498-66C0BE5C323A}"/>
              </a:ext>
            </a:extLst>
          </p:cNvPr>
          <p:cNvSpPr txBox="1"/>
          <p:nvPr/>
        </p:nvSpPr>
        <p:spPr>
          <a:xfrm>
            <a:off x="7581418" y="2683211"/>
            <a:ext cx="4610582"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Coefficient of Determination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Times New Roman" panose="02020603050405020304" pitchFamily="18"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Times New Roman" panose="02020603050405020304" pitchFamily="18" charset="0"/>
              </a:rPr>
              <a:t>Coefficient of Correlation</a:t>
            </a:r>
            <a:endParaRPr kumimoji="0" lang="en-US" sz="3000" b="0" i="0" u="none" strike="noStrike" kern="1200" cap="none" spc="0" normalizeH="0" baseline="0" noProof="0" dirty="0">
              <a:ln>
                <a:noFill/>
              </a:ln>
              <a:solidFill>
                <a:prstClr val="black"/>
              </a:solidFill>
              <a:effectLst/>
              <a:uLnTx/>
              <a:uFillTx/>
              <a:latin typeface="CMU Sans Serif"/>
              <a:ea typeface="+mn-ea"/>
              <a:cs typeface="+mn-cs"/>
            </a:endParaRPr>
          </a:p>
        </p:txBody>
      </p:sp>
    </p:spTree>
    <p:extLst>
      <p:ext uri="{BB962C8B-B14F-4D97-AF65-F5344CB8AC3E}">
        <p14:creationId xmlns:p14="http://schemas.microsoft.com/office/powerpoint/2010/main" val="426747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5632-340A-44CD-904D-08CF61927147}"/>
              </a:ext>
            </a:extLst>
          </p:cNvPr>
          <p:cNvSpPr>
            <a:spLocks noGrp="1"/>
          </p:cNvSpPr>
          <p:nvPr>
            <p:ph type="title"/>
          </p:nvPr>
        </p:nvSpPr>
        <p:spPr/>
        <p:txBody>
          <a:bodyPr/>
          <a:lstStyle/>
          <a:p>
            <a:r>
              <a:rPr lang="en-US" dirty="0"/>
              <a:t>How did the authors choose their architecture?</a:t>
            </a:r>
          </a:p>
        </p:txBody>
      </p:sp>
      <p:pic>
        <p:nvPicPr>
          <p:cNvPr id="4" name="Picture 3">
            <a:extLst>
              <a:ext uri="{FF2B5EF4-FFF2-40B4-BE49-F238E27FC236}">
                <a16:creationId xmlns:a16="http://schemas.microsoft.com/office/drawing/2014/main" id="{473CD07F-4865-4E11-99BF-C08138B89B44}"/>
              </a:ext>
            </a:extLst>
          </p:cNvPr>
          <p:cNvPicPr>
            <a:picLocks noChangeAspect="1"/>
          </p:cNvPicPr>
          <p:nvPr/>
        </p:nvPicPr>
        <p:blipFill>
          <a:blip r:embed="rId2"/>
          <a:stretch>
            <a:fillRect/>
          </a:stretch>
        </p:blipFill>
        <p:spPr>
          <a:xfrm>
            <a:off x="0" y="1325564"/>
            <a:ext cx="12192000" cy="4240888"/>
          </a:xfrm>
          <a:prstGeom prst="rect">
            <a:avLst/>
          </a:prstGeom>
        </p:spPr>
      </p:pic>
      <p:sp>
        <p:nvSpPr>
          <p:cNvPr id="5" name="TextBox 4">
            <a:extLst>
              <a:ext uri="{FF2B5EF4-FFF2-40B4-BE49-F238E27FC236}">
                <a16:creationId xmlns:a16="http://schemas.microsoft.com/office/drawing/2014/main" id="{7371628D-67EB-460A-878B-F984E3A79621}"/>
              </a:ext>
            </a:extLst>
          </p:cNvPr>
          <p:cNvSpPr txBox="1"/>
          <p:nvPr/>
        </p:nvSpPr>
        <p:spPr>
          <a:xfrm>
            <a:off x="0" y="5842336"/>
            <a:ext cx="6933235"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Deeper and Wide neural networks are more accurate (universal approx. theorem)</a:t>
            </a:r>
          </a:p>
        </p:txBody>
      </p:sp>
      <p:sp>
        <p:nvSpPr>
          <p:cNvPr id="6" name="TextBox 5">
            <a:extLst>
              <a:ext uri="{FF2B5EF4-FFF2-40B4-BE49-F238E27FC236}">
                <a16:creationId xmlns:a16="http://schemas.microsoft.com/office/drawing/2014/main" id="{04B8FFB1-74E7-46A9-A5A3-8E62C8DDCCD0}"/>
              </a:ext>
            </a:extLst>
          </p:cNvPr>
          <p:cNvSpPr txBox="1"/>
          <p:nvPr/>
        </p:nvSpPr>
        <p:spPr>
          <a:xfrm>
            <a:off x="8565266" y="5876352"/>
            <a:ext cx="3626734"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More data helps, but 4 months is enough</a:t>
            </a:r>
          </a:p>
        </p:txBody>
      </p:sp>
    </p:spTree>
    <p:extLst>
      <p:ext uri="{BB962C8B-B14F-4D97-AF65-F5344CB8AC3E}">
        <p14:creationId xmlns:p14="http://schemas.microsoft.com/office/powerpoint/2010/main" val="4254419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B5A7-493D-4EDC-A04D-7B98F5E67AB5}"/>
              </a:ext>
            </a:extLst>
          </p:cNvPr>
          <p:cNvSpPr>
            <a:spLocks noGrp="1"/>
          </p:cNvSpPr>
          <p:nvPr>
            <p:ph type="title"/>
          </p:nvPr>
        </p:nvSpPr>
        <p:spPr>
          <a:xfrm>
            <a:off x="-2" y="1042633"/>
            <a:ext cx="12192000" cy="728326"/>
          </a:xfrm>
        </p:spPr>
        <p:txBody>
          <a:bodyPr/>
          <a:lstStyle/>
          <a:p>
            <a:r>
              <a:rPr lang="en-US" dirty="0"/>
              <a:t>Questions</a:t>
            </a:r>
          </a:p>
        </p:txBody>
      </p:sp>
      <p:sp>
        <p:nvSpPr>
          <p:cNvPr id="3" name="Slide Number Placeholder 2">
            <a:extLst>
              <a:ext uri="{FF2B5EF4-FFF2-40B4-BE49-F238E27FC236}">
                <a16:creationId xmlns:a16="http://schemas.microsoft.com/office/drawing/2014/main" id="{9D3B7014-1F8B-4624-BBF5-B0BD0946549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
        <p:nvSpPr>
          <p:cNvPr id="9" name="TextBox 8">
            <a:extLst>
              <a:ext uri="{FF2B5EF4-FFF2-40B4-BE49-F238E27FC236}">
                <a16:creationId xmlns:a16="http://schemas.microsoft.com/office/drawing/2014/main" id="{52DBC836-DB41-4FF9-A0F9-944AAA9C7134}"/>
              </a:ext>
            </a:extLst>
          </p:cNvPr>
          <p:cNvSpPr txBox="1"/>
          <p:nvPr/>
        </p:nvSpPr>
        <p:spPr>
          <a:xfrm>
            <a:off x="-4" y="1730309"/>
            <a:ext cx="12192002" cy="65556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could you explain figure 3? (didn't understand the variables)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I didn't really understand the difference with using a "bottom-up" or "top-down" strategy in CBRAIN.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"I did not understand what can be the advantages of not putting latitude and longitude information on the input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vector.It</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is possible to summarize the article with simple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terms.Thank</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you"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I have not found the Figs. S2a and S2b nor Tab. S1 mentioned in §4.1. I assume they are compiled in a supplement. Can you show us these figures? It would be interesting to </a:t>
            </a:r>
            <a:r>
              <a:rPr kumimoji="0" lang="en-US" sz="3000" b="0" i="0" u="none" strike="noStrike" kern="1200" cap="none" spc="0" normalizeH="0" baseline="0" noProof="0" dirty="0" err="1">
                <a:ln>
                  <a:noFill/>
                </a:ln>
                <a:solidFill>
                  <a:prstClr val="white"/>
                </a:solidFill>
                <a:effectLst/>
                <a:uLnTx/>
                <a:uFillTx/>
                <a:latin typeface="CMU Sans Serif"/>
                <a:ea typeface="+mn-ea"/>
                <a:cs typeface="+mn-cs"/>
              </a:rPr>
              <a:t>visualise</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the differences in sensitivity to model architecture.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I think it could be useful to describe the next week's paper in class the week prior. As a geography student, while I understand that they built a machine learning model, I am not sure I know what it tries to predict, what is the data and even what is "moist convection in coarse scale climate model." </a:t>
            </a:r>
          </a:p>
        </p:txBody>
      </p:sp>
    </p:spTree>
    <p:extLst>
      <p:ext uri="{BB962C8B-B14F-4D97-AF65-F5344CB8AC3E}">
        <p14:creationId xmlns:p14="http://schemas.microsoft.com/office/powerpoint/2010/main" val="1825084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512648-BEDD-48C0-8190-EDF5E6DB713A}"/>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pic>
        <p:nvPicPr>
          <p:cNvPr id="3" name="Picture 2">
            <a:extLst>
              <a:ext uri="{FF2B5EF4-FFF2-40B4-BE49-F238E27FC236}">
                <a16:creationId xmlns:a16="http://schemas.microsoft.com/office/drawing/2014/main" id="{64BD76DE-CCC5-4348-86B5-93EA6C8CA0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5921" y="1040876"/>
            <a:ext cx="8054479" cy="58171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Rectangle 3">
            <a:extLst>
              <a:ext uri="{FF2B5EF4-FFF2-40B4-BE49-F238E27FC236}">
                <a16:creationId xmlns:a16="http://schemas.microsoft.com/office/drawing/2014/main" id="{691D2378-7EC6-4A18-A602-4BCC416BFD23}"/>
              </a:ext>
            </a:extLst>
          </p:cNvPr>
          <p:cNvSpPr/>
          <p:nvPr/>
        </p:nvSpPr>
        <p:spPr>
          <a:xfrm>
            <a:off x="8750085" y="6488668"/>
            <a:ext cx="3441915"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latin typeface="CMU Sans Serif"/>
                <a:ea typeface="+mn-ea"/>
                <a:cs typeface="+mn-cs"/>
              </a:rPr>
              <a:t>Source</a:t>
            </a:r>
            <a:r>
              <a:rPr kumimoji="0" lang="de-DE" sz="1800" b="0" i="1" u="none" strike="noStrike" kern="0" cap="none" spc="0" normalizeH="0" baseline="0" noProof="0" dirty="0">
                <a:ln>
                  <a:noFill/>
                </a:ln>
                <a:solidFill>
                  <a:prstClr val="white"/>
                </a:solidFill>
                <a:effectLst/>
                <a:uLnTx/>
                <a:uFillTx/>
                <a:latin typeface="CMU Sans Serif"/>
                <a:ea typeface="+mn-ea"/>
                <a:cs typeface="+mn-cs"/>
              </a:rPr>
              <a:t>: </a:t>
            </a:r>
            <a:r>
              <a:rPr kumimoji="0" lang="en-US" sz="1800" b="0" i="1" u="none" strike="noStrike" kern="0" cap="none" spc="0" normalizeH="0" baseline="0" noProof="0" dirty="0">
                <a:ln>
                  <a:noFill/>
                </a:ln>
                <a:solidFill>
                  <a:prstClr val="white"/>
                </a:solidFill>
                <a:effectLst/>
                <a:uLnTx/>
                <a:uFillTx/>
                <a:latin typeface="CMU Sans Serif"/>
                <a:ea typeface="+mn-ea"/>
                <a:cs typeface="+mn-cs"/>
              </a:rPr>
              <a:t>Beucler et al. (2021)</a:t>
            </a:r>
          </a:p>
        </p:txBody>
      </p:sp>
    </p:spTree>
    <p:extLst>
      <p:ext uri="{BB962C8B-B14F-4D97-AF65-F5344CB8AC3E}">
        <p14:creationId xmlns:p14="http://schemas.microsoft.com/office/powerpoint/2010/main" val="3275068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3A7D-988C-44D6-9A53-C1004645ED79}"/>
              </a:ext>
            </a:extLst>
          </p:cNvPr>
          <p:cNvSpPr>
            <a:spLocks noGrp="1"/>
          </p:cNvSpPr>
          <p:nvPr>
            <p:ph type="title"/>
          </p:nvPr>
        </p:nvSpPr>
        <p:spPr>
          <a:xfrm>
            <a:off x="0" y="2766218"/>
            <a:ext cx="12192000" cy="1325563"/>
          </a:xfrm>
        </p:spPr>
        <p:txBody>
          <a:bodyPr/>
          <a:lstStyle/>
          <a:p>
            <a:r>
              <a:rPr lang="en-US" dirty="0"/>
              <a:t>Now let’s go back to the initial questions</a:t>
            </a:r>
          </a:p>
        </p:txBody>
      </p:sp>
      <p:sp>
        <p:nvSpPr>
          <p:cNvPr id="3" name="Slide Number Placeholder 2">
            <a:extLst>
              <a:ext uri="{FF2B5EF4-FFF2-40B4-BE49-F238E27FC236}">
                <a16:creationId xmlns:a16="http://schemas.microsoft.com/office/drawing/2014/main" id="{B2D0D0BC-775A-4C1E-B2C3-262379A1BE4D}"/>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2115453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69294-21BE-432F-A2FA-EC7E754A4B8F}"/>
              </a:ext>
            </a:extLst>
          </p:cNvPr>
          <p:cNvPicPr>
            <a:picLocks noChangeAspect="1"/>
          </p:cNvPicPr>
          <p:nvPr/>
        </p:nvPicPr>
        <p:blipFill>
          <a:blip r:embed="rId2"/>
          <a:stretch>
            <a:fillRect/>
          </a:stretch>
        </p:blipFill>
        <p:spPr>
          <a:xfrm>
            <a:off x="0" y="649715"/>
            <a:ext cx="12192000" cy="5558569"/>
          </a:xfrm>
          <a:prstGeom prst="rect">
            <a:avLst/>
          </a:prstGeom>
        </p:spPr>
      </p:pic>
    </p:spTree>
    <p:extLst>
      <p:ext uri="{BB962C8B-B14F-4D97-AF65-F5344CB8AC3E}">
        <p14:creationId xmlns:p14="http://schemas.microsoft.com/office/powerpoint/2010/main" val="679159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46</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2804227"/>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Kaggle,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5" name="TextBox 4">
            <a:extLst>
              <a:ext uri="{FF2B5EF4-FFF2-40B4-BE49-F238E27FC236}">
                <a16:creationId xmlns:a16="http://schemas.microsoft.com/office/drawing/2014/main" id="{F042B50B-B8AA-4966-9C25-5510C0376678}"/>
              </a:ext>
            </a:extLst>
          </p:cNvPr>
          <p:cNvSpPr txBox="1"/>
          <p:nvPr/>
        </p:nvSpPr>
        <p:spPr>
          <a:xfrm>
            <a:off x="1" y="6210116"/>
            <a:ext cx="12191998" cy="646331"/>
          </a:xfrm>
          <a:prstGeom prst="rect">
            <a:avLst/>
          </a:prstGeom>
          <a:noFill/>
        </p:spPr>
        <p:txBody>
          <a:bodyPr wrap="square">
            <a:spAutoFit/>
          </a:bodyPr>
          <a:lstStyle/>
          <a:p>
            <a:pPr marL="285750" indent="-285750" algn="ctr">
              <a:buFont typeface="Arial" panose="020B0604020202020204" pitchFamily="34" charset="0"/>
              <a:buChar char="•"/>
            </a:pPr>
            <a:r>
              <a:rPr lang="en-US" dirty="0"/>
              <a:t>One-on-one Meetings for Final Project: https://calendly.com/tom-beucler/final_project</a:t>
            </a:r>
          </a:p>
          <a:p>
            <a:pPr marL="285750" indent="-285750" algn="ctr">
              <a:buFont typeface="Arial" panose="020B0604020202020204" pitchFamily="34" charset="0"/>
              <a:buChar char="•"/>
            </a:pPr>
            <a:r>
              <a:rPr lang="en-US" dirty="0"/>
              <a:t>If you have not already done so, register to the course by filling out this form: https://forms.gle/8fGjKU86XqZ3ghHu7</a:t>
            </a:r>
          </a:p>
        </p:txBody>
      </p:sp>
    </p:spTree>
    <p:extLst>
      <p:ext uri="{BB962C8B-B14F-4D97-AF65-F5344CB8AC3E}">
        <p14:creationId xmlns:p14="http://schemas.microsoft.com/office/powerpoint/2010/main" val="785954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9D91-45BE-4977-8DAA-2E192D2640BD}"/>
              </a:ext>
            </a:extLst>
          </p:cNvPr>
          <p:cNvSpPr>
            <a:spLocks noGrp="1"/>
          </p:cNvSpPr>
          <p:nvPr>
            <p:ph type="title"/>
          </p:nvPr>
        </p:nvSpPr>
        <p:spPr>
          <a:xfrm>
            <a:off x="-2" y="1042632"/>
            <a:ext cx="12192000" cy="1115777"/>
          </a:xfrm>
        </p:spPr>
        <p:txBody>
          <a:bodyPr/>
          <a:lstStyle/>
          <a:p>
            <a:r>
              <a:rPr lang="en-US" dirty="0"/>
              <a:t>From the perceptron to a fully connected layer</a:t>
            </a:r>
          </a:p>
        </p:txBody>
      </p:sp>
      <p:sp>
        <p:nvSpPr>
          <p:cNvPr id="3" name="Slide Number Placeholder 2">
            <a:extLst>
              <a:ext uri="{FF2B5EF4-FFF2-40B4-BE49-F238E27FC236}">
                <a16:creationId xmlns:a16="http://schemas.microsoft.com/office/drawing/2014/main" id="{7D91BFEA-F101-4A10-9C06-5A25C1F2A456}"/>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7" name="Picture 6">
            <a:extLst>
              <a:ext uri="{FF2B5EF4-FFF2-40B4-BE49-F238E27FC236}">
                <a16:creationId xmlns:a16="http://schemas.microsoft.com/office/drawing/2014/main" id="{AB9EB1E8-E670-41B7-8915-9A197505670F}"/>
              </a:ext>
            </a:extLst>
          </p:cNvPr>
          <p:cNvPicPr>
            <a:picLocks noChangeAspect="1"/>
          </p:cNvPicPr>
          <p:nvPr/>
        </p:nvPicPr>
        <p:blipFill rotWithShape="1">
          <a:blip r:embed="rId2"/>
          <a:srcRect l="5495" t="1900"/>
          <a:stretch/>
        </p:blipFill>
        <p:spPr>
          <a:xfrm>
            <a:off x="6096000" y="2158409"/>
            <a:ext cx="6096000" cy="3447604"/>
          </a:xfrm>
          <a:prstGeom prst="rect">
            <a:avLst/>
          </a:prstGeom>
        </p:spPr>
      </p:pic>
      <p:sp>
        <p:nvSpPr>
          <p:cNvPr id="9" name="TextBox 8">
            <a:extLst>
              <a:ext uri="{FF2B5EF4-FFF2-40B4-BE49-F238E27FC236}">
                <a16:creationId xmlns:a16="http://schemas.microsoft.com/office/drawing/2014/main" id="{8152C735-65F5-4571-9C5C-E9BBBFFE2CD0}"/>
              </a:ext>
            </a:extLst>
          </p:cNvPr>
          <p:cNvSpPr txBox="1"/>
          <p:nvPr/>
        </p:nvSpPr>
        <p:spPr>
          <a:xfrm>
            <a:off x="6096001" y="5590170"/>
            <a:ext cx="6096000" cy="553998"/>
          </a:xfrm>
          <a:prstGeom prst="rect">
            <a:avLst/>
          </a:prstGeom>
          <a:noFill/>
        </p:spPr>
        <p:txBody>
          <a:bodyPr wrap="square" rtlCol="0">
            <a:spAutoFit/>
          </a:bodyPr>
          <a:lstStyle/>
          <a:p>
            <a:pPr algn="ctr"/>
            <a:r>
              <a:rPr lang="en-US" sz="3000" dirty="0"/>
              <a:t>2 inputs, 3 outputs</a:t>
            </a:r>
          </a:p>
        </p:txBody>
      </p:sp>
      <p:pic>
        <p:nvPicPr>
          <p:cNvPr id="6" name="Picture 5">
            <a:extLst>
              <a:ext uri="{FF2B5EF4-FFF2-40B4-BE49-F238E27FC236}">
                <a16:creationId xmlns:a16="http://schemas.microsoft.com/office/drawing/2014/main" id="{4B4F6403-C338-4F4A-8712-635E7B06BF45}"/>
              </a:ext>
            </a:extLst>
          </p:cNvPr>
          <p:cNvPicPr>
            <a:picLocks noChangeAspect="1"/>
          </p:cNvPicPr>
          <p:nvPr/>
        </p:nvPicPr>
        <p:blipFill>
          <a:blip r:embed="rId3"/>
          <a:stretch>
            <a:fillRect/>
          </a:stretch>
        </p:blipFill>
        <p:spPr>
          <a:xfrm>
            <a:off x="-3" y="2158409"/>
            <a:ext cx="6178701" cy="1194337"/>
          </a:xfrm>
          <a:prstGeom prst="rect">
            <a:avLst/>
          </a:prstGeom>
        </p:spPr>
      </p:pic>
      <p:cxnSp>
        <p:nvCxnSpPr>
          <p:cNvPr id="11" name="Straight Arrow Connector 10">
            <a:extLst>
              <a:ext uri="{FF2B5EF4-FFF2-40B4-BE49-F238E27FC236}">
                <a16:creationId xmlns:a16="http://schemas.microsoft.com/office/drawing/2014/main" id="{EC71E1CB-D9C3-4A74-94CF-BC9B0DC5F227}"/>
              </a:ext>
            </a:extLst>
          </p:cNvPr>
          <p:cNvCxnSpPr>
            <a:cxnSpLocks/>
          </p:cNvCxnSpPr>
          <p:nvPr/>
        </p:nvCxnSpPr>
        <p:spPr>
          <a:xfrm flipV="1">
            <a:off x="1382233" y="3429000"/>
            <a:ext cx="499730" cy="6751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E36C5E-733D-4586-B26E-0C689DD3AD45}"/>
              </a:ext>
            </a:extLst>
          </p:cNvPr>
          <p:cNvCxnSpPr>
            <a:cxnSpLocks/>
          </p:cNvCxnSpPr>
          <p:nvPr/>
        </p:nvCxnSpPr>
        <p:spPr>
          <a:xfrm flipV="1">
            <a:off x="3753293" y="3450715"/>
            <a:ext cx="682257" cy="1876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97A2C3-684D-4738-A2D3-15A20B92B9B7}"/>
              </a:ext>
            </a:extLst>
          </p:cNvPr>
          <p:cNvCxnSpPr>
            <a:cxnSpLocks/>
          </p:cNvCxnSpPr>
          <p:nvPr/>
        </p:nvCxnSpPr>
        <p:spPr>
          <a:xfrm flipV="1">
            <a:off x="5684877" y="3450715"/>
            <a:ext cx="0" cy="26442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5AE885-C14B-4F51-85A8-C3460D8A0816}"/>
              </a:ext>
            </a:extLst>
          </p:cNvPr>
          <p:cNvSpPr txBox="1"/>
          <p:nvPr/>
        </p:nvSpPr>
        <p:spPr>
          <a:xfrm>
            <a:off x="-2" y="4104167"/>
            <a:ext cx="2286002" cy="553998"/>
          </a:xfrm>
          <a:prstGeom prst="rect">
            <a:avLst/>
          </a:prstGeom>
          <a:noFill/>
        </p:spPr>
        <p:txBody>
          <a:bodyPr wrap="square" rtlCol="0">
            <a:spAutoFit/>
          </a:bodyPr>
          <a:lstStyle/>
          <a:p>
            <a:pPr algn="ctr"/>
            <a:r>
              <a:rPr lang="en-US" sz="3000" dirty="0"/>
              <a:t>Input Vector</a:t>
            </a:r>
          </a:p>
        </p:txBody>
      </p:sp>
      <p:sp>
        <p:nvSpPr>
          <p:cNvPr id="19" name="TextBox 18">
            <a:extLst>
              <a:ext uri="{FF2B5EF4-FFF2-40B4-BE49-F238E27FC236}">
                <a16:creationId xmlns:a16="http://schemas.microsoft.com/office/drawing/2014/main" id="{AFCBE918-D3C5-4B91-AA3C-A0A8AE12FE31}"/>
              </a:ext>
            </a:extLst>
          </p:cNvPr>
          <p:cNvSpPr txBox="1"/>
          <p:nvPr/>
        </p:nvSpPr>
        <p:spPr>
          <a:xfrm>
            <a:off x="2543839" y="5329014"/>
            <a:ext cx="2418908" cy="553998"/>
          </a:xfrm>
          <a:prstGeom prst="rect">
            <a:avLst/>
          </a:prstGeom>
          <a:noFill/>
        </p:spPr>
        <p:txBody>
          <a:bodyPr wrap="square" rtlCol="0">
            <a:spAutoFit/>
          </a:bodyPr>
          <a:lstStyle/>
          <a:p>
            <a:pPr algn="ctr"/>
            <a:r>
              <a:rPr lang="en-US" sz="3000" dirty="0"/>
              <a:t>Weight Matrix</a:t>
            </a:r>
          </a:p>
        </p:txBody>
      </p:sp>
      <p:sp>
        <p:nvSpPr>
          <p:cNvPr id="20" name="TextBox 19">
            <a:extLst>
              <a:ext uri="{FF2B5EF4-FFF2-40B4-BE49-F238E27FC236}">
                <a16:creationId xmlns:a16="http://schemas.microsoft.com/office/drawing/2014/main" id="{08FAEDA1-C167-4C1A-8871-8E618E1808B2}"/>
              </a:ext>
            </a:extLst>
          </p:cNvPr>
          <p:cNvSpPr txBox="1"/>
          <p:nvPr/>
        </p:nvSpPr>
        <p:spPr>
          <a:xfrm>
            <a:off x="3535327" y="6094937"/>
            <a:ext cx="3958852" cy="553998"/>
          </a:xfrm>
          <a:prstGeom prst="rect">
            <a:avLst/>
          </a:prstGeom>
          <a:noFill/>
        </p:spPr>
        <p:txBody>
          <a:bodyPr wrap="square" rtlCol="0">
            <a:spAutoFit/>
          </a:bodyPr>
          <a:lstStyle/>
          <a:p>
            <a:pPr algn="ctr"/>
            <a:r>
              <a:rPr lang="en-US" sz="3000" dirty="0"/>
              <a:t>Bias Vector (Intercept)</a:t>
            </a:r>
          </a:p>
        </p:txBody>
      </p:sp>
      <p:cxnSp>
        <p:nvCxnSpPr>
          <p:cNvPr id="23" name="Straight Arrow Connector 22">
            <a:extLst>
              <a:ext uri="{FF2B5EF4-FFF2-40B4-BE49-F238E27FC236}">
                <a16:creationId xmlns:a16="http://schemas.microsoft.com/office/drawing/2014/main" id="{A49FAC13-EA3A-4CDB-866F-F3442232D75C}"/>
              </a:ext>
            </a:extLst>
          </p:cNvPr>
          <p:cNvCxnSpPr>
            <a:cxnSpLocks/>
          </p:cNvCxnSpPr>
          <p:nvPr/>
        </p:nvCxnSpPr>
        <p:spPr>
          <a:xfrm flipV="1">
            <a:off x="1567416" y="3450716"/>
            <a:ext cx="1629440" cy="2003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57BDE4-BC41-42AF-9F05-E3BA9A0885F2}"/>
              </a:ext>
            </a:extLst>
          </p:cNvPr>
          <p:cNvSpPr txBox="1"/>
          <p:nvPr/>
        </p:nvSpPr>
        <p:spPr>
          <a:xfrm>
            <a:off x="-1" y="5470171"/>
            <a:ext cx="2394095" cy="1015663"/>
          </a:xfrm>
          <a:prstGeom prst="rect">
            <a:avLst/>
          </a:prstGeom>
          <a:noFill/>
        </p:spPr>
        <p:txBody>
          <a:bodyPr wrap="square" rtlCol="0">
            <a:spAutoFit/>
          </a:bodyPr>
          <a:lstStyle/>
          <a:p>
            <a:pPr algn="ctr"/>
            <a:r>
              <a:rPr lang="en-US" sz="3000" dirty="0"/>
              <a:t>Activation Function</a:t>
            </a:r>
          </a:p>
        </p:txBody>
      </p:sp>
    </p:spTree>
    <p:extLst>
      <p:ext uri="{BB962C8B-B14F-4D97-AF65-F5344CB8AC3E}">
        <p14:creationId xmlns:p14="http://schemas.microsoft.com/office/powerpoint/2010/main" val="22764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lstStyle/>
          <a:p>
            <a:r>
              <a:rPr lang="en-US" dirty="0"/>
              <a:t>From fully connected layer to Multilayer Perceptron</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spTree>
    <p:extLst>
      <p:ext uri="{BB962C8B-B14F-4D97-AF65-F5344CB8AC3E}">
        <p14:creationId xmlns:p14="http://schemas.microsoft.com/office/powerpoint/2010/main" val="429190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7</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709148"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cxnSp>
        <p:nvCxnSpPr>
          <p:cNvPr id="11" name="Straight Arrow Connector 10">
            <a:extLst>
              <a:ext uri="{FF2B5EF4-FFF2-40B4-BE49-F238E27FC236}">
                <a16:creationId xmlns:a16="http://schemas.microsoft.com/office/drawing/2014/main" id="{B8B0B4D8-B599-4E7B-8BB2-E5E31B7BCA0A}"/>
              </a:ext>
            </a:extLst>
          </p:cNvPr>
          <p:cNvCxnSpPr>
            <a:cxnSpLocks/>
          </p:cNvCxnSpPr>
          <p:nvPr/>
        </p:nvCxnSpPr>
        <p:spPr>
          <a:xfrm flipV="1">
            <a:off x="86551" y="2233916"/>
            <a:ext cx="0" cy="44331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BF5433-2F7D-4BA6-B16B-26D226D523A7}"/>
              </a:ext>
            </a:extLst>
          </p:cNvPr>
          <p:cNvSpPr txBox="1"/>
          <p:nvPr/>
        </p:nvSpPr>
        <p:spPr>
          <a:xfrm>
            <a:off x="86550" y="2268636"/>
            <a:ext cx="1614927" cy="1015663"/>
          </a:xfrm>
          <a:prstGeom prst="rect">
            <a:avLst/>
          </a:prstGeom>
          <a:noFill/>
        </p:spPr>
        <p:txBody>
          <a:bodyPr wrap="square" rtlCol="0">
            <a:spAutoFit/>
          </a:bodyPr>
          <a:lstStyle/>
          <a:p>
            <a:pPr algn="l"/>
            <a:r>
              <a:rPr lang="en-US" sz="2000" dirty="0">
                <a:solidFill>
                  <a:schemeClr val="bg1"/>
                </a:solidFill>
              </a:rPr>
              <a:t>Feedforward neural network</a:t>
            </a:r>
          </a:p>
        </p:txBody>
      </p:sp>
    </p:spTree>
    <p:extLst>
      <p:ext uri="{BB962C8B-B14F-4D97-AF65-F5344CB8AC3E}">
        <p14:creationId xmlns:p14="http://schemas.microsoft.com/office/powerpoint/2010/main" val="205079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sp>
        <p:nvSpPr>
          <p:cNvPr id="2" name="TextBox 1">
            <a:extLst>
              <a:ext uri="{FF2B5EF4-FFF2-40B4-BE49-F238E27FC236}">
                <a16:creationId xmlns:a16="http://schemas.microsoft.com/office/drawing/2014/main" id="{9CB82234-B4D6-4869-BEBF-1A7ABFFAC121}"/>
              </a:ext>
            </a:extLst>
          </p:cNvPr>
          <p:cNvSpPr txBox="1"/>
          <p:nvPr/>
        </p:nvSpPr>
        <p:spPr>
          <a:xfrm>
            <a:off x="0" y="2062716"/>
            <a:ext cx="12192000" cy="3323987"/>
          </a:xfrm>
          <a:prstGeom prst="rect">
            <a:avLst/>
          </a:prstGeom>
          <a:noFill/>
        </p:spPr>
        <p:txBody>
          <a:bodyPr wrap="square" rtlCol="0">
            <a:spAutoFit/>
          </a:bodyPr>
          <a:lstStyle/>
          <a:p>
            <a:pPr algn="l"/>
            <a:r>
              <a:rPr lang="en-US" sz="3000" u="sng" dirty="0"/>
              <a:t>Universal Approximation Theorem</a:t>
            </a:r>
            <a:r>
              <a:rPr lang="en-US" sz="3000" dirty="0"/>
              <a:t>:</a:t>
            </a:r>
            <a:br>
              <a:rPr lang="en-US" sz="3000" dirty="0"/>
            </a:br>
            <a:r>
              <a:rPr lang="en-US" sz="3000" dirty="0"/>
              <a:t>By making an artificial neural network wide enough (large W)</a:t>
            </a:r>
            <a:br>
              <a:rPr lang="en-US" sz="3000" dirty="0"/>
            </a:br>
            <a:r>
              <a:rPr lang="en-US" sz="3000" dirty="0"/>
              <a:t>or by making an artificial neural network deep enough (many </a:t>
            </a:r>
            <a:r>
              <a:rPr lang="el-GR" sz="3000" dirty="0">
                <a:latin typeface="Times New Roman" panose="02020603050405020304" pitchFamily="18" charset="0"/>
                <a:cs typeface="Times New Roman" panose="02020603050405020304" pitchFamily="18" charset="0"/>
              </a:rPr>
              <a:t>ϕ</a:t>
            </a:r>
            <a:r>
              <a:rPr lang="en-US" sz="3000" dirty="0">
                <a:cs typeface="Times New Roman" panose="02020603050405020304" pitchFamily="18" charset="0"/>
              </a:rPr>
              <a:t>)</a:t>
            </a:r>
            <a:br>
              <a:rPr lang="en-US" sz="3000" dirty="0">
                <a:cs typeface="Times New Roman" panose="02020603050405020304" pitchFamily="18" charset="0"/>
              </a:rPr>
            </a:br>
            <a:br>
              <a:rPr lang="en-US" sz="3000" dirty="0">
                <a:cs typeface="Times New Roman" panose="02020603050405020304" pitchFamily="18" charset="0"/>
              </a:rPr>
            </a:br>
            <a:r>
              <a:rPr lang="en-US" sz="3000" b="1" dirty="0">
                <a:cs typeface="Times New Roman" panose="02020603050405020304" pitchFamily="18" charset="0"/>
              </a:rPr>
              <a:t>A neural network can represent any continuous functions</a:t>
            </a:r>
          </a:p>
          <a:p>
            <a:pPr algn="l"/>
            <a:endParaRPr lang="en-US" sz="3000" b="1" dirty="0">
              <a:cs typeface="Times New Roman" panose="02020603050405020304" pitchFamily="18" charset="0"/>
            </a:endParaRPr>
          </a:p>
          <a:p>
            <a:pPr algn="l"/>
            <a:r>
              <a:rPr lang="en-US" sz="3000" dirty="0"/>
              <a:t> </a:t>
            </a:r>
          </a:p>
        </p:txBody>
      </p:sp>
      <p:sp>
        <p:nvSpPr>
          <p:cNvPr id="4" name="TextBox 3">
            <a:extLst>
              <a:ext uri="{FF2B5EF4-FFF2-40B4-BE49-F238E27FC236}">
                <a16:creationId xmlns:a16="http://schemas.microsoft.com/office/drawing/2014/main" id="{3C60CC8F-84C8-4BF6-AA76-31775A9F15F3}"/>
              </a:ext>
            </a:extLst>
          </p:cNvPr>
          <p:cNvSpPr txBox="1"/>
          <p:nvPr/>
        </p:nvSpPr>
        <p:spPr>
          <a:xfrm>
            <a:off x="5220586" y="6485866"/>
            <a:ext cx="6971414" cy="369332"/>
          </a:xfrm>
          <a:prstGeom prst="rect">
            <a:avLst/>
          </a:prstGeom>
          <a:noFill/>
        </p:spPr>
        <p:txBody>
          <a:bodyPr wrap="square" rtlCol="0">
            <a:spAutoFit/>
          </a:bodyPr>
          <a:lstStyle/>
          <a:p>
            <a:pPr algn="l"/>
            <a:r>
              <a:rPr lang="en-US" i="1" u="sng" dirty="0"/>
              <a:t>Source</a:t>
            </a:r>
            <a:r>
              <a:rPr lang="en-US" i="1" dirty="0"/>
              <a:t>: </a:t>
            </a:r>
            <a:r>
              <a:rPr lang="en-US" i="1" dirty="0" err="1"/>
              <a:t>Cybenko</a:t>
            </a:r>
            <a:r>
              <a:rPr lang="en-US" i="1" dirty="0"/>
              <a:t> &amp; </a:t>
            </a:r>
            <a:r>
              <a:rPr lang="en-US" i="1" dirty="0" err="1"/>
              <a:t>Hornik</a:t>
            </a:r>
            <a:r>
              <a:rPr lang="en-US" i="1" dirty="0"/>
              <a:t> (1989), </a:t>
            </a:r>
            <a:r>
              <a:rPr lang="en-US" i="1" dirty="0" err="1"/>
              <a:t>Leshno</a:t>
            </a:r>
            <a:r>
              <a:rPr lang="en-US" i="1" dirty="0"/>
              <a:t> et al. (1993), Zhou et al. (2017)</a:t>
            </a:r>
          </a:p>
        </p:txBody>
      </p:sp>
    </p:spTree>
    <p:extLst>
      <p:ext uri="{BB962C8B-B14F-4D97-AF65-F5344CB8AC3E}">
        <p14:creationId xmlns:p14="http://schemas.microsoft.com/office/powerpoint/2010/main" val="2199745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sp>
        <p:nvSpPr>
          <p:cNvPr id="2" name="TextBox 1">
            <a:extLst>
              <a:ext uri="{FF2B5EF4-FFF2-40B4-BE49-F238E27FC236}">
                <a16:creationId xmlns:a16="http://schemas.microsoft.com/office/drawing/2014/main" id="{9CB82234-B4D6-4869-BEBF-1A7ABFFAC121}"/>
              </a:ext>
            </a:extLst>
          </p:cNvPr>
          <p:cNvSpPr txBox="1"/>
          <p:nvPr/>
        </p:nvSpPr>
        <p:spPr>
          <a:xfrm>
            <a:off x="0" y="2062716"/>
            <a:ext cx="12192000" cy="4247317"/>
          </a:xfrm>
          <a:prstGeom prst="rect">
            <a:avLst/>
          </a:prstGeom>
          <a:noFill/>
        </p:spPr>
        <p:txBody>
          <a:bodyPr wrap="square" rtlCol="0">
            <a:spAutoFit/>
          </a:bodyPr>
          <a:lstStyle/>
          <a:p>
            <a:pPr algn="l"/>
            <a:r>
              <a:rPr lang="en-US" sz="3000" u="sng" dirty="0"/>
              <a:t>Universal Approximation Theorem</a:t>
            </a:r>
            <a:r>
              <a:rPr lang="en-US" sz="3000" dirty="0"/>
              <a:t>:</a:t>
            </a:r>
            <a:br>
              <a:rPr lang="en-US" sz="3000" dirty="0"/>
            </a:br>
            <a:r>
              <a:rPr lang="en-US" sz="3000" dirty="0"/>
              <a:t>By making an artificial neural network wide enough (large W)</a:t>
            </a:r>
            <a:br>
              <a:rPr lang="en-US" sz="3000" dirty="0"/>
            </a:br>
            <a:r>
              <a:rPr lang="en-US" sz="3000" dirty="0"/>
              <a:t>or by making an artificial neural network deep enough (many </a:t>
            </a:r>
            <a:r>
              <a:rPr lang="el-GR" sz="3000" dirty="0">
                <a:latin typeface="Times New Roman" panose="02020603050405020304" pitchFamily="18" charset="0"/>
                <a:cs typeface="Times New Roman" panose="02020603050405020304" pitchFamily="18" charset="0"/>
              </a:rPr>
              <a:t>ϕ</a:t>
            </a:r>
            <a:r>
              <a:rPr lang="en-US" sz="3000" dirty="0">
                <a:cs typeface="Times New Roman" panose="02020603050405020304" pitchFamily="18" charset="0"/>
              </a:rPr>
              <a:t>)</a:t>
            </a:r>
            <a:br>
              <a:rPr lang="en-US" sz="3000" dirty="0">
                <a:cs typeface="Times New Roman" panose="02020603050405020304" pitchFamily="18" charset="0"/>
              </a:rPr>
            </a:br>
            <a:br>
              <a:rPr lang="en-US" sz="3000" dirty="0">
                <a:cs typeface="Times New Roman" panose="02020603050405020304" pitchFamily="18" charset="0"/>
              </a:rPr>
            </a:br>
            <a:r>
              <a:rPr lang="en-US" sz="3000" b="1" dirty="0">
                <a:cs typeface="Times New Roman" panose="02020603050405020304" pitchFamily="18" charset="0"/>
              </a:rPr>
              <a:t>A neural network can represent any continuous functions</a:t>
            </a:r>
          </a:p>
          <a:p>
            <a:pPr algn="l"/>
            <a:endParaRPr lang="en-US" sz="3000" b="1" dirty="0">
              <a:cs typeface="Times New Roman" panose="02020603050405020304" pitchFamily="18" charset="0"/>
            </a:endParaRPr>
          </a:p>
          <a:p>
            <a:pPr algn="l"/>
            <a:r>
              <a:rPr lang="en-US" sz="3000" b="1" dirty="0">
                <a:cs typeface="Times New Roman" panose="02020603050405020304" pitchFamily="18" charset="0"/>
              </a:rPr>
              <a:t>and even any nonlinear continuous operator</a:t>
            </a:r>
          </a:p>
          <a:p>
            <a:pPr algn="l"/>
            <a:endParaRPr lang="en-US" sz="3000" b="1" dirty="0">
              <a:cs typeface="Times New Roman" panose="02020603050405020304" pitchFamily="18" charset="0"/>
            </a:endParaRPr>
          </a:p>
          <a:p>
            <a:pPr algn="l"/>
            <a:r>
              <a:rPr lang="en-US" sz="3000" dirty="0"/>
              <a:t> </a:t>
            </a:r>
          </a:p>
        </p:txBody>
      </p:sp>
      <p:pic>
        <p:nvPicPr>
          <p:cNvPr id="5" name="Picture 4">
            <a:extLst>
              <a:ext uri="{FF2B5EF4-FFF2-40B4-BE49-F238E27FC236}">
                <a16:creationId xmlns:a16="http://schemas.microsoft.com/office/drawing/2014/main" id="{AAFDB2A0-7881-442D-A404-ABAD41C4FF7C}"/>
              </a:ext>
            </a:extLst>
          </p:cNvPr>
          <p:cNvPicPr>
            <a:picLocks noChangeAspect="1"/>
          </p:cNvPicPr>
          <p:nvPr/>
        </p:nvPicPr>
        <p:blipFill>
          <a:blip r:embed="rId4"/>
          <a:stretch>
            <a:fillRect/>
          </a:stretch>
        </p:blipFill>
        <p:spPr>
          <a:xfrm>
            <a:off x="0" y="5356277"/>
            <a:ext cx="7829550" cy="1038225"/>
          </a:xfrm>
          <a:prstGeom prst="rect">
            <a:avLst/>
          </a:prstGeom>
        </p:spPr>
      </p:pic>
      <p:sp>
        <p:nvSpPr>
          <p:cNvPr id="6" name="TextBox 5">
            <a:extLst>
              <a:ext uri="{FF2B5EF4-FFF2-40B4-BE49-F238E27FC236}">
                <a16:creationId xmlns:a16="http://schemas.microsoft.com/office/drawing/2014/main" id="{44EA8EA7-6E6D-47F9-B07C-7AE4839D5939}"/>
              </a:ext>
            </a:extLst>
          </p:cNvPr>
          <p:cNvSpPr txBox="1"/>
          <p:nvPr/>
        </p:nvSpPr>
        <p:spPr>
          <a:xfrm>
            <a:off x="7549116" y="6479566"/>
            <a:ext cx="4642884" cy="369332"/>
          </a:xfrm>
          <a:prstGeom prst="rect">
            <a:avLst/>
          </a:prstGeom>
          <a:noFill/>
        </p:spPr>
        <p:txBody>
          <a:bodyPr wrap="square" rtlCol="0">
            <a:spAutoFit/>
          </a:bodyPr>
          <a:lstStyle/>
          <a:p>
            <a:pPr algn="r"/>
            <a:r>
              <a:rPr lang="en-US" i="1" u="sng" dirty="0"/>
              <a:t>Source</a:t>
            </a:r>
            <a:r>
              <a:rPr lang="en-US" i="1" dirty="0"/>
              <a:t>: Lu et al. (2021)</a:t>
            </a:r>
          </a:p>
        </p:txBody>
      </p:sp>
    </p:spTree>
    <p:extLst>
      <p:ext uri="{BB962C8B-B14F-4D97-AF65-F5344CB8AC3E}">
        <p14:creationId xmlns:p14="http://schemas.microsoft.com/office/powerpoint/2010/main" val="3588875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322,085"/>
  <p:tag name="LATEXADDIN" val="\documentclass{article}&#10;\usepackage{amsmath,xcolor}&#10;\pagestyle{empty}&#10;\begin{document}&#10;&#10;$&#10;\textcolor{white}{\frac{d\mathrm{Output}}{d\mathrm{Input}}=\frac{d\mathrm{Top}}{d\mathrm{Hidden}}\frac{d\mathrm{Hidden}}{d\mathrm{Input}}}&#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322,085"/>
  <p:tag name="LATEXADDIN" val="\documentclass{article}&#10;\usepackage{amsmath,xcolor}&#10;\pagestyle{empty}&#10;\begin{document}&#10;&#10;$&#10;\textcolor{white}{\frac{d\mathrm{Output}}{d\mathrm{Input}}=\frac{d\mathrm{Top}}{d\mathrm{Hidden}}\frac{d\mathrm{Hidden}}{d\mathrm{Input}}}&#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TIMING" val="|9.8|7.7"/>
</p:tagLst>
</file>

<file path=ppt/tags/tag14.xml><?xml version="1.0" encoding="utf-8"?>
<p:tagLst xmlns:a="http://schemas.openxmlformats.org/drawingml/2006/main" xmlns:r="http://schemas.openxmlformats.org/officeDocument/2006/relationships" xmlns:p="http://schemas.openxmlformats.org/presentationml/2006/main">
  <p:tag name="TIMING" val="|11.4|1.3"/>
</p:tagLst>
</file>

<file path=ppt/tags/tag15.xml><?xml version="1.0" encoding="utf-8"?>
<p:tagLst xmlns:a="http://schemas.openxmlformats.org/drawingml/2006/main" xmlns:r="http://schemas.openxmlformats.org/officeDocument/2006/relationships" xmlns:p="http://schemas.openxmlformats.org/presentationml/2006/main">
  <p:tag name="TIMING" val="|11.2"/>
</p:tagLst>
</file>

<file path=ppt/tags/tag16.xml><?xml version="1.0" encoding="utf-8"?>
<p:tagLst xmlns:a="http://schemas.openxmlformats.org/drawingml/2006/main" xmlns:r="http://schemas.openxmlformats.org/officeDocument/2006/relationships" xmlns:p="http://schemas.openxmlformats.org/presentationml/2006/main">
  <p:tag name="TIMING" val="|11.2"/>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12,2235"/>
  <p:tag name="ORIGINALWIDTH" val="1835,021"/>
  <p:tag name="LATEXADDIN" val="\documentclass{article}&#10;\usepackage{amsmath}&#10;\pagestyle{empty}&#10;\begin{document}&#10;&#10;$&#10;R^{2}\left(p\right)=1-\frac{\left\langle \mathrm{Squared\ error}\left(x,y,p\right)\right\rangle _{x,y}}{\mathrm{Variance}_{x,y}\left(x,y,p\right)}&#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655,793"/>
  <p:tag name="LATEXADDIN" val="\documentclass{article}&#10;\usepackage{amsmath,xcolor}&#10;\pagestyle{empty}&#10;\begin{document}&#10;&#10;$&#10;\textcolor{white}{\mathrm{Output}=\mathrm{Top}\left[\mathrm{Hidden}\left(\mathrm{Input}\right)\right]}&#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2971</Words>
  <Application>Microsoft Office PowerPoint</Application>
  <PresentationFormat>Widescreen</PresentationFormat>
  <Paragraphs>275</Paragraphs>
  <Slides>47</Slides>
  <Notes>14</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Calibri</vt:lpstr>
      <vt:lpstr>Cambria Math</vt:lpstr>
      <vt:lpstr>CMU Sans Serif</vt:lpstr>
      <vt:lpstr>Garamond</vt:lpstr>
      <vt:lpstr>Helvetica</vt:lpstr>
      <vt:lpstr>Helvetica Neue</vt:lpstr>
      <vt:lpstr>Times New Roman</vt:lpstr>
      <vt:lpstr>Office Theme</vt:lpstr>
      <vt:lpstr>1_Office Theme</vt:lpstr>
      <vt:lpstr>PowerPoint Presentation</vt:lpstr>
      <vt:lpstr>Min 15-45: Neural Networks for  High-Dimensional, Nonlinear Processes </vt:lpstr>
      <vt:lpstr>From biological to artificial neural networks</vt:lpstr>
      <vt:lpstr>From the perceptron to a fully connected layer</vt:lpstr>
      <vt:lpstr>From the perceptron to a fully connected layer</vt:lpstr>
      <vt:lpstr>From fully connected layer to Multilayer Perceptron</vt:lpstr>
      <vt:lpstr>PowerPoint Presentation</vt:lpstr>
      <vt:lpstr>PowerPoint Presentation</vt:lpstr>
      <vt:lpstr>PowerPoint Presentation</vt:lpstr>
      <vt:lpstr>PowerPoint Presentation</vt:lpstr>
      <vt:lpstr>PowerPoint Presentation</vt:lpstr>
      <vt:lpstr>How to build a neural network in practice?</vt:lpstr>
      <vt:lpstr>How to build a neural network in practice?</vt:lpstr>
      <vt:lpstr>API = Application Programming Interface = Way for computer programs to communicate</vt:lpstr>
      <vt:lpstr>How to build a neural network in practice?</vt:lpstr>
      <vt:lpstr>How to build a neural network in practice?</vt:lpstr>
      <vt:lpstr>How to build a neural network in practice?</vt:lpstr>
      <vt:lpstr>How to build a neural network in practice?</vt:lpstr>
      <vt:lpstr>PowerPoint Presentation</vt:lpstr>
      <vt:lpstr>Choose activation function: SELU &gt; ELU &gt; Leaky ReLU &gt; ReLU &gt; tanh &gt; Logistic</vt:lpstr>
      <vt:lpstr>Hyperparameters related to the architecture</vt:lpstr>
      <vt:lpstr>Hyperparameters related to the training</vt:lpstr>
      <vt:lpstr>Avoiding Overfitting Through Regularization</vt:lpstr>
      <vt:lpstr>Questions about Géron Ch10 &amp; Ch11</vt:lpstr>
      <vt:lpstr>Min 45-60:  Moodle Quiz (5 questions, 15 min)</vt:lpstr>
      <vt:lpstr>PowerPoint Presentation</vt:lpstr>
      <vt:lpstr>Min 60-75: Break</vt:lpstr>
      <vt:lpstr>Min 75-85: Deep Learning to Emulate the Components of Earth System Models</vt:lpstr>
      <vt:lpstr>In a climate model, can we replace an expensive model of storms with a NN?</vt:lpstr>
      <vt:lpstr>PowerPoint Presentation</vt:lpstr>
      <vt:lpstr>Atmospheric Convection = Atmospheric motion driven by air density differences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the authors choose their architecture?</vt:lpstr>
      <vt:lpstr>Questions</vt:lpstr>
      <vt:lpstr>PowerPoint Presentation</vt:lpstr>
      <vt:lpstr>Now let’s go back to the initial questions</vt:lpstr>
      <vt:lpstr>PowerPoint Presentation</vt:lpstr>
      <vt:lpstr>Min 105-120:  Review Moodle Quiz</vt:lpstr>
      <vt:lpstr> Start thinking about your final project and book a one-on-one meeting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340</cp:revision>
  <dcterms:created xsi:type="dcterms:W3CDTF">2022-02-23T18:29:24Z</dcterms:created>
  <dcterms:modified xsi:type="dcterms:W3CDTF">2022-11-19T15:44:28Z</dcterms:modified>
</cp:coreProperties>
</file>